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8" r:id="rId7"/>
    <p:sldId id="261" r:id="rId8"/>
    <p:sldId id="269" r:id="rId9"/>
    <p:sldId id="262" r:id="rId10"/>
    <p:sldId id="263" r:id="rId11"/>
    <p:sldId id="265" r:id="rId12"/>
    <p:sldId id="264" r:id="rId13"/>
    <p:sldId id="266" r:id="rId14"/>
    <p:sldId id="267"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91" d="100"/>
          <a:sy n="91" d="100"/>
        </p:scale>
        <p:origin x="322"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_rels/data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rawing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svg"/><Relationship Id="rId1" Type="http://schemas.openxmlformats.org/officeDocument/2006/relationships/image" Target="../media/image8.png"/><Relationship Id="rId6" Type="http://schemas.openxmlformats.org/officeDocument/2006/relationships/image" Target="../media/image7.svg"/><Relationship Id="rId5" Type="http://schemas.openxmlformats.org/officeDocument/2006/relationships/image" Target="../media/image10.png"/><Relationship Id="rId4" Type="http://schemas.openxmlformats.org/officeDocument/2006/relationships/image" Target="../media/image5.svg"/></Relationships>
</file>

<file path=ppt/diagrams/colors1.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data1.xml><?xml version="1.0" encoding="utf-8"?>
<dgm:dataModel xmlns:dgm="http://schemas.openxmlformats.org/drawingml/2006/diagram" xmlns:a="http://schemas.openxmlformats.org/drawingml/2006/main">
  <dgm:ptLst>
    <dgm:pt modelId="{98D1C773-6FFB-4009-92AB-0C4B2823FAB2}"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4E9D526D-47B9-40A4-A5AD-7E257FFDE8E7}">
      <dgm:prSet/>
      <dgm:spPr/>
      <dgm:t>
        <a:bodyPr/>
        <a:lstStyle/>
        <a:p>
          <a:r>
            <a:rPr lang="en-US"/>
            <a:t>The post-crash event analysis of car collision has not done yet by the car crash reconstruction scenarios</a:t>
          </a:r>
        </a:p>
      </dgm:t>
    </dgm:pt>
    <dgm:pt modelId="{8C620F60-ACB2-4FDE-9F7F-5E8AE882C878}" type="parTrans" cxnId="{8220C49D-CFF1-4B92-AF9A-EF019457D23F}">
      <dgm:prSet/>
      <dgm:spPr/>
      <dgm:t>
        <a:bodyPr/>
        <a:lstStyle/>
        <a:p>
          <a:endParaRPr lang="en-US"/>
        </a:p>
      </dgm:t>
    </dgm:pt>
    <dgm:pt modelId="{23BBF2CB-578B-4DAF-9C24-9C8522756936}" type="sibTrans" cxnId="{8220C49D-CFF1-4B92-AF9A-EF019457D23F}">
      <dgm:prSet/>
      <dgm:spPr/>
      <dgm:t>
        <a:bodyPr/>
        <a:lstStyle/>
        <a:p>
          <a:endParaRPr lang="en-US"/>
        </a:p>
      </dgm:t>
    </dgm:pt>
    <dgm:pt modelId="{E379C996-4F44-40B7-830E-54BA5F6E1392}">
      <dgm:prSet/>
      <dgm:spPr/>
      <dgm:t>
        <a:bodyPr/>
        <a:lstStyle/>
        <a:p>
          <a:r>
            <a:rPr lang="en-US"/>
            <a:t>No realistic road geometry and environment (synthetic) for scenarios creation that does not reflect the true simulations from the car crash report.</a:t>
          </a:r>
        </a:p>
      </dgm:t>
    </dgm:pt>
    <dgm:pt modelId="{5D1BB937-48E2-40FE-9783-73EC26438863}" type="parTrans" cxnId="{23F90C67-D59B-4A5F-A20C-C7D4825CB7CF}">
      <dgm:prSet/>
      <dgm:spPr/>
      <dgm:t>
        <a:bodyPr/>
        <a:lstStyle/>
        <a:p>
          <a:endParaRPr lang="en-US"/>
        </a:p>
      </dgm:t>
    </dgm:pt>
    <dgm:pt modelId="{84F6E8C2-A30D-44BD-B15B-15B7F3F46157}" type="sibTrans" cxnId="{23F90C67-D59B-4A5F-A20C-C7D4825CB7CF}">
      <dgm:prSet/>
      <dgm:spPr/>
      <dgm:t>
        <a:bodyPr/>
        <a:lstStyle/>
        <a:p>
          <a:endParaRPr lang="en-US"/>
        </a:p>
      </dgm:t>
    </dgm:pt>
    <dgm:pt modelId="{3C387B63-58A1-481A-9C13-03AF24475676}">
      <dgm:prSet/>
      <dgm:spPr/>
      <dgm:t>
        <a:bodyPr/>
        <a:lstStyle/>
        <a:p>
          <a:r>
            <a:rPr lang="en-US" dirty="0"/>
            <a:t>The velocity and way points parameter of the collision is difficult to address the parameter space becomes huge when considering the velocity and way points of both ego car and victim car. This information is not included in the </a:t>
          </a:r>
          <a:r>
            <a:rPr lang="en-US" b="1" dirty="0"/>
            <a:t>NMVCSS NHTSA </a:t>
          </a:r>
          <a:r>
            <a:rPr lang="en-US" dirty="0"/>
            <a:t>database; thus it makes car crash report inaccurate.</a:t>
          </a:r>
        </a:p>
      </dgm:t>
    </dgm:pt>
    <dgm:pt modelId="{4ACD8698-228F-43C3-B862-85D5261FEC86}" type="parTrans" cxnId="{0687601B-0871-4018-B90E-B34CB7AB8211}">
      <dgm:prSet/>
      <dgm:spPr/>
      <dgm:t>
        <a:bodyPr/>
        <a:lstStyle/>
        <a:p>
          <a:endParaRPr lang="en-US"/>
        </a:p>
      </dgm:t>
    </dgm:pt>
    <dgm:pt modelId="{380A591D-8D53-4313-A13F-99321BD988E0}" type="sibTrans" cxnId="{0687601B-0871-4018-B90E-B34CB7AB8211}">
      <dgm:prSet/>
      <dgm:spPr/>
      <dgm:t>
        <a:bodyPr/>
        <a:lstStyle/>
        <a:p>
          <a:endParaRPr lang="en-US"/>
        </a:p>
      </dgm:t>
    </dgm:pt>
    <dgm:pt modelId="{4AA1B702-A55C-4035-83E4-C4E796C70767}" type="pres">
      <dgm:prSet presAssocID="{98D1C773-6FFB-4009-92AB-0C4B2823FAB2}" presName="root" presStyleCnt="0">
        <dgm:presLayoutVars>
          <dgm:dir/>
          <dgm:resizeHandles val="exact"/>
        </dgm:presLayoutVars>
      </dgm:prSet>
      <dgm:spPr/>
    </dgm:pt>
    <dgm:pt modelId="{9742A069-A4FB-4582-9F53-96CB42303CFC}" type="pres">
      <dgm:prSet presAssocID="{4E9D526D-47B9-40A4-A5AD-7E257FFDE8E7}" presName="compNode" presStyleCnt="0"/>
      <dgm:spPr/>
    </dgm:pt>
    <dgm:pt modelId="{5C90C9A6-C1B5-4063-AE47-D34D41C02E84}" type="pres">
      <dgm:prSet presAssocID="{4E9D526D-47B9-40A4-A5AD-7E257FFDE8E7}" presName="bgRect" presStyleLbl="bgShp" presStyleIdx="0" presStyleCnt="3" custLinFactNeighborX="97" custLinFactNeighborY="2040"/>
      <dgm:spPr/>
    </dgm:pt>
    <dgm:pt modelId="{89AAB78A-F642-4F47-9FE0-9DC0C4555CE5}" type="pres">
      <dgm:prSet presAssocID="{4E9D526D-47B9-40A4-A5AD-7E257FFDE8E7}"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atSolid"/>
        </a:ext>
      </dgm:extLst>
    </dgm:pt>
    <dgm:pt modelId="{AC68E036-09FD-49CD-8112-E8445AC491C6}" type="pres">
      <dgm:prSet presAssocID="{4E9D526D-47B9-40A4-A5AD-7E257FFDE8E7}" presName="spaceRect" presStyleCnt="0"/>
      <dgm:spPr/>
    </dgm:pt>
    <dgm:pt modelId="{492A50CC-2825-439C-B1E4-49C589EBD5CC}" type="pres">
      <dgm:prSet presAssocID="{4E9D526D-47B9-40A4-A5AD-7E257FFDE8E7}" presName="parTx" presStyleLbl="revTx" presStyleIdx="0" presStyleCnt="3">
        <dgm:presLayoutVars>
          <dgm:chMax val="0"/>
          <dgm:chPref val="0"/>
        </dgm:presLayoutVars>
      </dgm:prSet>
      <dgm:spPr/>
    </dgm:pt>
    <dgm:pt modelId="{E830F3E6-9490-422C-A983-BE46CB044EA1}" type="pres">
      <dgm:prSet presAssocID="{23BBF2CB-578B-4DAF-9C24-9C8522756936}" presName="sibTrans" presStyleCnt="0"/>
      <dgm:spPr/>
    </dgm:pt>
    <dgm:pt modelId="{C2C8C982-4BC4-485A-BF9A-7B56332B2882}" type="pres">
      <dgm:prSet presAssocID="{E379C996-4F44-40B7-830E-54BA5F6E1392}" presName="compNode" presStyleCnt="0"/>
      <dgm:spPr/>
    </dgm:pt>
    <dgm:pt modelId="{13785EEA-0DDB-4138-8EB1-D0063BBD0C04}" type="pres">
      <dgm:prSet presAssocID="{E379C996-4F44-40B7-830E-54BA5F6E1392}" presName="bgRect" presStyleLbl="bgShp" presStyleIdx="1" presStyleCnt="3"/>
      <dgm:spPr/>
    </dgm:pt>
    <dgm:pt modelId="{B24796E2-5EFC-4BE3-A686-15025F78F078}" type="pres">
      <dgm:prSet presAssocID="{E379C996-4F44-40B7-830E-54BA5F6E1392}"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RobotOutline"/>
        </a:ext>
      </dgm:extLst>
    </dgm:pt>
    <dgm:pt modelId="{50EF774A-2CB3-420B-B331-57B099698BCC}" type="pres">
      <dgm:prSet presAssocID="{E379C996-4F44-40B7-830E-54BA5F6E1392}" presName="spaceRect" presStyleCnt="0"/>
      <dgm:spPr/>
    </dgm:pt>
    <dgm:pt modelId="{A9EAD81D-F2AE-4CDD-8B81-D22703EB3D7A}" type="pres">
      <dgm:prSet presAssocID="{E379C996-4F44-40B7-830E-54BA5F6E1392}" presName="parTx" presStyleLbl="revTx" presStyleIdx="1" presStyleCnt="3">
        <dgm:presLayoutVars>
          <dgm:chMax val="0"/>
          <dgm:chPref val="0"/>
        </dgm:presLayoutVars>
      </dgm:prSet>
      <dgm:spPr/>
    </dgm:pt>
    <dgm:pt modelId="{C3ED7892-51C5-487F-9016-3B308959D746}" type="pres">
      <dgm:prSet presAssocID="{84F6E8C2-A30D-44BD-B15B-15B7F3F46157}" presName="sibTrans" presStyleCnt="0"/>
      <dgm:spPr/>
    </dgm:pt>
    <dgm:pt modelId="{02E031E3-5C11-496E-BBB8-F49506182472}" type="pres">
      <dgm:prSet presAssocID="{3C387B63-58A1-481A-9C13-03AF24475676}" presName="compNode" presStyleCnt="0"/>
      <dgm:spPr/>
    </dgm:pt>
    <dgm:pt modelId="{2ED26E41-26ED-4AE3-9F0A-9D08FEF1ECE8}" type="pres">
      <dgm:prSet presAssocID="{3C387B63-58A1-481A-9C13-03AF24475676}" presName="bgRect" presStyleLbl="bgShp" presStyleIdx="2" presStyleCnt="3" custLinFactNeighborX="-534" custLinFactNeighborY="-510"/>
      <dgm:spPr/>
    </dgm:pt>
    <dgm:pt modelId="{A420AE45-41E6-49C2-9A0B-CEF3DD9025E5}" type="pres">
      <dgm:prSet presAssocID="{3C387B63-58A1-481A-9C13-03AF24475676}"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arameter"/>
        </a:ext>
      </dgm:extLst>
    </dgm:pt>
    <dgm:pt modelId="{97F140A8-A0DF-41C3-938C-5C29F0344AC1}" type="pres">
      <dgm:prSet presAssocID="{3C387B63-58A1-481A-9C13-03AF24475676}" presName="spaceRect" presStyleCnt="0"/>
      <dgm:spPr/>
    </dgm:pt>
    <dgm:pt modelId="{1FDB8E1C-B875-4D3D-BEB5-79E683963F2C}" type="pres">
      <dgm:prSet presAssocID="{3C387B63-58A1-481A-9C13-03AF24475676}" presName="parTx" presStyleLbl="revTx" presStyleIdx="2" presStyleCnt="3">
        <dgm:presLayoutVars>
          <dgm:chMax val="0"/>
          <dgm:chPref val="0"/>
        </dgm:presLayoutVars>
      </dgm:prSet>
      <dgm:spPr/>
    </dgm:pt>
  </dgm:ptLst>
  <dgm:cxnLst>
    <dgm:cxn modelId="{0687601B-0871-4018-B90E-B34CB7AB8211}" srcId="{98D1C773-6FFB-4009-92AB-0C4B2823FAB2}" destId="{3C387B63-58A1-481A-9C13-03AF24475676}" srcOrd="2" destOrd="0" parTransId="{4ACD8698-228F-43C3-B862-85D5261FEC86}" sibTransId="{380A591D-8D53-4313-A13F-99321BD988E0}"/>
    <dgm:cxn modelId="{845D2A23-426B-45FC-B014-91B28AFA94EF}" type="presOf" srcId="{E379C996-4F44-40B7-830E-54BA5F6E1392}" destId="{A9EAD81D-F2AE-4CDD-8B81-D22703EB3D7A}" srcOrd="0" destOrd="0" presId="urn:microsoft.com/office/officeart/2018/2/layout/IconVerticalSolidList"/>
    <dgm:cxn modelId="{33E2285B-52C5-40F5-9CF3-A867B9050598}" type="presOf" srcId="{98D1C773-6FFB-4009-92AB-0C4B2823FAB2}" destId="{4AA1B702-A55C-4035-83E4-C4E796C70767}" srcOrd="0" destOrd="0" presId="urn:microsoft.com/office/officeart/2018/2/layout/IconVerticalSolidList"/>
    <dgm:cxn modelId="{23F90C67-D59B-4A5F-A20C-C7D4825CB7CF}" srcId="{98D1C773-6FFB-4009-92AB-0C4B2823FAB2}" destId="{E379C996-4F44-40B7-830E-54BA5F6E1392}" srcOrd="1" destOrd="0" parTransId="{5D1BB937-48E2-40FE-9783-73EC26438863}" sibTransId="{84F6E8C2-A30D-44BD-B15B-15B7F3F46157}"/>
    <dgm:cxn modelId="{2C419752-F2F5-49E8-8578-A8EEC70F84A7}" type="presOf" srcId="{3C387B63-58A1-481A-9C13-03AF24475676}" destId="{1FDB8E1C-B875-4D3D-BEB5-79E683963F2C}" srcOrd="0" destOrd="0" presId="urn:microsoft.com/office/officeart/2018/2/layout/IconVerticalSolidList"/>
    <dgm:cxn modelId="{8220C49D-CFF1-4B92-AF9A-EF019457D23F}" srcId="{98D1C773-6FFB-4009-92AB-0C4B2823FAB2}" destId="{4E9D526D-47B9-40A4-A5AD-7E257FFDE8E7}" srcOrd="0" destOrd="0" parTransId="{8C620F60-ACB2-4FDE-9F7F-5E8AE882C878}" sibTransId="{23BBF2CB-578B-4DAF-9C24-9C8522756936}"/>
    <dgm:cxn modelId="{6EDDE5D1-9973-4C96-9377-A429AE780571}" type="presOf" srcId="{4E9D526D-47B9-40A4-A5AD-7E257FFDE8E7}" destId="{492A50CC-2825-439C-B1E4-49C589EBD5CC}" srcOrd="0" destOrd="0" presId="urn:microsoft.com/office/officeart/2018/2/layout/IconVerticalSolidList"/>
    <dgm:cxn modelId="{88CF1FDF-7236-4B7A-B660-654BD0457C26}" type="presParOf" srcId="{4AA1B702-A55C-4035-83E4-C4E796C70767}" destId="{9742A069-A4FB-4582-9F53-96CB42303CFC}" srcOrd="0" destOrd="0" presId="urn:microsoft.com/office/officeart/2018/2/layout/IconVerticalSolidList"/>
    <dgm:cxn modelId="{78A2C585-3834-4197-A5C3-0A253FFF4757}" type="presParOf" srcId="{9742A069-A4FB-4582-9F53-96CB42303CFC}" destId="{5C90C9A6-C1B5-4063-AE47-D34D41C02E84}" srcOrd="0" destOrd="0" presId="urn:microsoft.com/office/officeart/2018/2/layout/IconVerticalSolidList"/>
    <dgm:cxn modelId="{D8146FF5-2579-4950-9EBE-2DAAFB06B65C}" type="presParOf" srcId="{9742A069-A4FB-4582-9F53-96CB42303CFC}" destId="{89AAB78A-F642-4F47-9FE0-9DC0C4555CE5}" srcOrd="1" destOrd="0" presId="urn:microsoft.com/office/officeart/2018/2/layout/IconVerticalSolidList"/>
    <dgm:cxn modelId="{A9BB5785-8663-4C2D-802E-0E8A7FABE5BA}" type="presParOf" srcId="{9742A069-A4FB-4582-9F53-96CB42303CFC}" destId="{AC68E036-09FD-49CD-8112-E8445AC491C6}" srcOrd="2" destOrd="0" presId="urn:microsoft.com/office/officeart/2018/2/layout/IconVerticalSolidList"/>
    <dgm:cxn modelId="{CA140CAF-3776-4843-B19D-34205777B625}" type="presParOf" srcId="{9742A069-A4FB-4582-9F53-96CB42303CFC}" destId="{492A50CC-2825-439C-B1E4-49C589EBD5CC}" srcOrd="3" destOrd="0" presId="urn:microsoft.com/office/officeart/2018/2/layout/IconVerticalSolidList"/>
    <dgm:cxn modelId="{0F2242BF-1CD9-4DA5-9769-D917C366F448}" type="presParOf" srcId="{4AA1B702-A55C-4035-83E4-C4E796C70767}" destId="{E830F3E6-9490-422C-A983-BE46CB044EA1}" srcOrd="1" destOrd="0" presId="urn:microsoft.com/office/officeart/2018/2/layout/IconVerticalSolidList"/>
    <dgm:cxn modelId="{BFB785A5-CF81-4EA4-9997-63BF2A8EC974}" type="presParOf" srcId="{4AA1B702-A55C-4035-83E4-C4E796C70767}" destId="{C2C8C982-4BC4-485A-BF9A-7B56332B2882}" srcOrd="2" destOrd="0" presId="urn:microsoft.com/office/officeart/2018/2/layout/IconVerticalSolidList"/>
    <dgm:cxn modelId="{7EE77AB1-966A-4027-AF2C-B4F476180C2E}" type="presParOf" srcId="{C2C8C982-4BC4-485A-BF9A-7B56332B2882}" destId="{13785EEA-0DDB-4138-8EB1-D0063BBD0C04}" srcOrd="0" destOrd="0" presId="urn:microsoft.com/office/officeart/2018/2/layout/IconVerticalSolidList"/>
    <dgm:cxn modelId="{F48BB8B8-C239-4047-B991-AF0F22EBE3D7}" type="presParOf" srcId="{C2C8C982-4BC4-485A-BF9A-7B56332B2882}" destId="{B24796E2-5EFC-4BE3-A686-15025F78F078}" srcOrd="1" destOrd="0" presId="urn:microsoft.com/office/officeart/2018/2/layout/IconVerticalSolidList"/>
    <dgm:cxn modelId="{0AA7C555-0630-4B4C-A2BB-2D94B3AF50A2}" type="presParOf" srcId="{C2C8C982-4BC4-485A-BF9A-7B56332B2882}" destId="{50EF774A-2CB3-420B-B331-57B099698BCC}" srcOrd="2" destOrd="0" presId="urn:microsoft.com/office/officeart/2018/2/layout/IconVerticalSolidList"/>
    <dgm:cxn modelId="{BE09D2BA-5D32-471B-94C5-BEBE902E81ED}" type="presParOf" srcId="{C2C8C982-4BC4-485A-BF9A-7B56332B2882}" destId="{A9EAD81D-F2AE-4CDD-8B81-D22703EB3D7A}" srcOrd="3" destOrd="0" presId="urn:microsoft.com/office/officeart/2018/2/layout/IconVerticalSolidList"/>
    <dgm:cxn modelId="{014AD88D-E779-4FCF-BFB5-2B36F44E10C9}" type="presParOf" srcId="{4AA1B702-A55C-4035-83E4-C4E796C70767}" destId="{C3ED7892-51C5-487F-9016-3B308959D746}" srcOrd="3" destOrd="0" presId="urn:microsoft.com/office/officeart/2018/2/layout/IconVerticalSolidList"/>
    <dgm:cxn modelId="{56243DEA-5625-45F4-B23F-844C5D8D7C47}" type="presParOf" srcId="{4AA1B702-A55C-4035-83E4-C4E796C70767}" destId="{02E031E3-5C11-496E-BBB8-F49506182472}" srcOrd="4" destOrd="0" presId="urn:microsoft.com/office/officeart/2018/2/layout/IconVerticalSolidList"/>
    <dgm:cxn modelId="{7B704ACE-D14F-46DE-8872-3C57E5AC2F54}" type="presParOf" srcId="{02E031E3-5C11-496E-BBB8-F49506182472}" destId="{2ED26E41-26ED-4AE3-9F0A-9D08FEF1ECE8}" srcOrd="0" destOrd="0" presId="urn:microsoft.com/office/officeart/2018/2/layout/IconVerticalSolidList"/>
    <dgm:cxn modelId="{0EA6CF43-E46F-4DAF-9E38-6B4DF1654F8F}" type="presParOf" srcId="{02E031E3-5C11-496E-BBB8-F49506182472}" destId="{A420AE45-41E6-49C2-9A0B-CEF3DD9025E5}" srcOrd="1" destOrd="0" presId="urn:microsoft.com/office/officeart/2018/2/layout/IconVerticalSolidList"/>
    <dgm:cxn modelId="{D899FFB4-4959-4DAF-84EA-054E02917E4D}" type="presParOf" srcId="{02E031E3-5C11-496E-BBB8-F49506182472}" destId="{97F140A8-A0DF-41C3-938C-5C29F0344AC1}" srcOrd="2" destOrd="0" presId="urn:microsoft.com/office/officeart/2018/2/layout/IconVerticalSolidList"/>
    <dgm:cxn modelId="{C057E739-F661-46EF-B0ED-A91A1FAB37C6}" type="presParOf" srcId="{02E031E3-5C11-496E-BBB8-F49506182472}" destId="{1FDB8E1C-B875-4D3D-BEB5-79E683963F2C}"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C90C9A6-C1B5-4063-AE47-D34D41C02E84}">
      <dsp:nvSpPr>
        <dsp:cNvPr id="0" name=""/>
        <dsp:cNvSpPr/>
      </dsp:nvSpPr>
      <dsp:spPr>
        <a:xfrm>
          <a:off x="0" y="24353"/>
          <a:ext cx="9618133" cy="1169280"/>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9AAB78A-F642-4F47-9FE0-9DC0C4555CE5}">
      <dsp:nvSpPr>
        <dsp:cNvPr id="0" name=""/>
        <dsp:cNvSpPr/>
      </dsp:nvSpPr>
      <dsp:spPr>
        <a:xfrm>
          <a:off x="353707" y="263587"/>
          <a:ext cx="643104" cy="64310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492A50CC-2825-439C-B1E4-49C589EBD5CC}">
      <dsp:nvSpPr>
        <dsp:cNvPr id="0" name=""/>
        <dsp:cNvSpPr/>
      </dsp:nvSpPr>
      <dsp:spPr>
        <a:xfrm>
          <a:off x="1350519" y="499"/>
          <a:ext cx="8267613" cy="11692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3749" tIns="123749" rIns="123749" bIns="123749" numCol="1" spcCol="1270" anchor="ctr" anchorCtr="0">
          <a:noAutofit/>
        </a:bodyPr>
        <a:lstStyle/>
        <a:p>
          <a:pPr marL="0" lvl="0" indent="0" algn="l" defTabSz="755650">
            <a:lnSpc>
              <a:spcPct val="90000"/>
            </a:lnSpc>
            <a:spcBef>
              <a:spcPct val="0"/>
            </a:spcBef>
            <a:spcAft>
              <a:spcPct val="35000"/>
            </a:spcAft>
            <a:buNone/>
          </a:pPr>
          <a:r>
            <a:rPr lang="en-US" sz="1700" kern="1200"/>
            <a:t>The post-crash event analysis of car collision has not done yet by the car crash reconstruction scenarios</a:t>
          </a:r>
        </a:p>
      </dsp:txBody>
      <dsp:txXfrm>
        <a:off x="1350519" y="499"/>
        <a:ext cx="8267613" cy="1169280"/>
      </dsp:txXfrm>
    </dsp:sp>
    <dsp:sp modelId="{13785EEA-0DDB-4138-8EB1-D0063BBD0C04}">
      <dsp:nvSpPr>
        <dsp:cNvPr id="0" name=""/>
        <dsp:cNvSpPr/>
      </dsp:nvSpPr>
      <dsp:spPr>
        <a:xfrm>
          <a:off x="0" y="1462100"/>
          <a:ext cx="9618133" cy="1169280"/>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24796E2-5EFC-4BE3-A686-15025F78F078}">
      <dsp:nvSpPr>
        <dsp:cNvPr id="0" name=""/>
        <dsp:cNvSpPr/>
      </dsp:nvSpPr>
      <dsp:spPr>
        <a:xfrm>
          <a:off x="353707" y="1725188"/>
          <a:ext cx="643104" cy="64310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A9EAD81D-F2AE-4CDD-8B81-D22703EB3D7A}">
      <dsp:nvSpPr>
        <dsp:cNvPr id="0" name=""/>
        <dsp:cNvSpPr/>
      </dsp:nvSpPr>
      <dsp:spPr>
        <a:xfrm>
          <a:off x="1350519" y="1462100"/>
          <a:ext cx="8267613" cy="11692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3749" tIns="123749" rIns="123749" bIns="123749" numCol="1" spcCol="1270" anchor="ctr" anchorCtr="0">
          <a:noAutofit/>
        </a:bodyPr>
        <a:lstStyle/>
        <a:p>
          <a:pPr marL="0" lvl="0" indent="0" algn="l" defTabSz="755650">
            <a:lnSpc>
              <a:spcPct val="90000"/>
            </a:lnSpc>
            <a:spcBef>
              <a:spcPct val="0"/>
            </a:spcBef>
            <a:spcAft>
              <a:spcPct val="35000"/>
            </a:spcAft>
            <a:buNone/>
          </a:pPr>
          <a:r>
            <a:rPr lang="en-US" sz="1700" kern="1200"/>
            <a:t>No realistic road geometry and environment (synthetic) for scenarios creation that does not reflect the true simulations from the car crash report.</a:t>
          </a:r>
        </a:p>
      </dsp:txBody>
      <dsp:txXfrm>
        <a:off x="1350519" y="1462100"/>
        <a:ext cx="8267613" cy="1169280"/>
      </dsp:txXfrm>
    </dsp:sp>
    <dsp:sp modelId="{2ED26E41-26ED-4AE3-9F0A-9D08FEF1ECE8}">
      <dsp:nvSpPr>
        <dsp:cNvPr id="0" name=""/>
        <dsp:cNvSpPr/>
      </dsp:nvSpPr>
      <dsp:spPr>
        <a:xfrm>
          <a:off x="0" y="2917738"/>
          <a:ext cx="9618133" cy="1169280"/>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420AE45-41E6-49C2-9A0B-CEF3DD9025E5}">
      <dsp:nvSpPr>
        <dsp:cNvPr id="0" name=""/>
        <dsp:cNvSpPr/>
      </dsp:nvSpPr>
      <dsp:spPr>
        <a:xfrm>
          <a:off x="353707" y="3186789"/>
          <a:ext cx="643104" cy="64310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1FDB8E1C-B875-4D3D-BEB5-79E683963F2C}">
      <dsp:nvSpPr>
        <dsp:cNvPr id="0" name=""/>
        <dsp:cNvSpPr/>
      </dsp:nvSpPr>
      <dsp:spPr>
        <a:xfrm>
          <a:off x="1350519" y="2923701"/>
          <a:ext cx="8267613" cy="11692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3749" tIns="123749" rIns="123749" bIns="123749" numCol="1" spcCol="1270" anchor="ctr" anchorCtr="0">
          <a:noAutofit/>
        </a:bodyPr>
        <a:lstStyle/>
        <a:p>
          <a:pPr marL="0" lvl="0" indent="0" algn="l" defTabSz="755650">
            <a:lnSpc>
              <a:spcPct val="90000"/>
            </a:lnSpc>
            <a:spcBef>
              <a:spcPct val="0"/>
            </a:spcBef>
            <a:spcAft>
              <a:spcPct val="35000"/>
            </a:spcAft>
            <a:buNone/>
          </a:pPr>
          <a:r>
            <a:rPr lang="en-US" sz="1700" kern="1200" dirty="0"/>
            <a:t>The velocity and way points parameter of the collision is difficult to address the parameter space becomes huge when considering the velocity and way points of both ego car and victim car. This information is not included in the </a:t>
          </a:r>
          <a:r>
            <a:rPr lang="en-US" sz="1700" b="1" kern="1200" dirty="0"/>
            <a:t>NMVCSS NHTSA </a:t>
          </a:r>
          <a:r>
            <a:rPr lang="en-US" sz="1700" kern="1200" dirty="0"/>
            <a:t>database; thus it makes car crash report inaccurate.</a:t>
          </a:r>
        </a:p>
      </dsp:txBody>
      <dsp:txXfrm>
        <a:off x="1350519" y="2923701"/>
        <a:ext cx="8267613" cy="1169280"/>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F2AD97F-B0EE-4D7B-AFE1-420CA3FD6947}" type="datetimeFigureOut">
              <a:rPr lang="en-US" smtClean="0"/>
              <a:t>7/14/2019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370079-19D5-459D-A064-3FBB4722871A}" type="slidenum">
              <a:rPr lang="en-US" smtClean="0"/>
              <a:t>‹#›</a:t>
            </a:fld>
            <a:endParaRPr lang="en-US"/>
          </a:p>
        </p:txBody>
      </p:sp>
    </p:spTree>
    <p:extLst>
      <p:ext uri="{BB962C8B-B14F-4D97-AF65-F5344CB8AC3E}">
        <p14:creationId xmlns:p14="http://schemas.microsoft.com/office/powerpoint/2010/main" val="20609775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F2AD97F-B0EE-4D7B-AFE1-420CA3FD6947}" type="datetimeFigureOut">
              <a:rPr lang="en-US" smtClean="0"/>
              <a:t>7/14/2019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370079-19D5-459D-A064-3FBB4722871A}" type="slidenum">
              <a:rPr lang="en-US" smtClean="0"/>
              <a:t>‹#›</a:t>
            </a:fld>
            <a:endParaRPr lang="en-US"/>
          </a:p>
        </p:txBody>
      </p:sp>
    </p:spTree>
    <p:extLst>
      <p:ext uri="{BB962C8B-B14F-4D97-AF65-F5344CB8AC3E}">
        <p14:creationId xmlns:p14="http://schemas.microsoft.com/office/powerpoint/2010/main" val="5228743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F2AD97F-B0EE-4D7B-AFE1-420CA3FD6947}" type="datetimeFigureOut">
              <a:rPr lang="en-US" smtClean="0"/>
              <a:t>7/14/2019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370079-19D5-459D-A064-3FBB4722871A}"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24205194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F2AD97F-B0EE-4D7B-AFE1-420CA3FD6947}" type="datetimeFigureOut">
              <a:rPr lang="en-US" smtClean="0"/>
              <a:t>7/14/2019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370079-19D5-459D-A064-3FBB4722871A}" type="slidenum">
              <a:rPr lang="en-US" smtClean="0"/>
              <a:t>‹#›</a:t>
            </a:fld>
            <a:endParaRPr lang="en-US"/>
          </a:p>
        </p:txBody>
      </p:sp>
    </p:spTree>
    <p:extLst>
      <p:ext uri="{BB962C8B-B14F-4D97-AF65-F5344CB8AC3E}">
        <p14:creationId xmlns:p14="http://schemas.microsoft.com/office/powerpoint/2010/main" val="386749748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F2AD97F-B0EE-4D7B-AFE1-420CA3FD6947}" type="datetimeFigureOut">
              <a:rPr lang="en-US" smtClean="0"/>
              <a:t>7/14/2019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370079-19D5-459D-A064-3FBB4722871A}"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13665263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F2AD97F-B0EE-4D7B-AFE1-420CA3FD6947}" type="datetimeFigureOut">
              <a:rPr lang="en-US" smtClean="0"/>
              <a:t>7/14/2019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370079-19D5-459D-A064-3FBB4722871A}" type="slidenum">
              <a:rPr lang="en-US" smtClean="0"/>
              <a:t>‹#›</a:t>
            </a:fld>
            <a:endParaRPr lang="en-US"/>
          </a:p>
        </p:txBody>
      </p:sp>
    </p:spTree>
    <p:extLst>
      <p:ext uri="{BB962C8B-B14F-4D97-AF65-F5344CB8AC3E}">
        <p14:creationId xmlns:p14="http://schemas.microsoft.com/office/powerpoint/2010/main" val="140311715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F2AD97F-B0EE-4D7B-AFE1-420CA3FD6947}" type="datetimeFigureOut">
              <a:rPr lang="en-US" smtClean="0"/>
              <a:t>7/14/2019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370079-19D5-459D-A064-3FBB4722871A}" type="slidenum">
              <a:rPr lang="en-US" smtClean="0"/>
              <a:t>‹#›</a:t>
            </a:fld>
            <a:endParaRPr lang="en-US"/>
          </a:p>
        </p:txBody>
      </p:sp>
    </p:spTree>
    <p:extLst>
      <p:ext uri="{BB962C8B-B14F-4D97-AF65-F5344CB8AC3E}">
        <p14:creationId xmlns:p14="http://schemas.microsoft.com/office/powerpoint/2010/main" val="39037695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F2AD97F-B0EE-4D7B-AFE1-420CA3FD6947}" type="datetimeFigureOut">
              <a:rPr lang="en-US" smtClean="0"/>
              <a:t>7/14/2019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370079-19D5-459D-A064-3FBB4722871A}" type="slidenum">
              <a:rPr lang="en-US" smtClean="0"/>
              <a:t>‹#›</a:t>
            </a:fld>
            <a:endParaRPr lang="en-US"/>
          </a:p>
        </p:txBody>
      </p:sp>
    </p:spTree>
    <p:extLst>
      <p:ext uri="{BB962C8B-B14F-4D97-AF65-F5344CB8AC3E}">
        <p14:creationId xmlns:p14="http://schemas.microsoft.com/office/powerpoint/2010/main" val="9825746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F2AD97F-B0EE-4D7B-AFE1-420CA3FD6947}" type="datetimeFigureOut">
              <a:rPr lang="en-US" smtClean="0"/>
              <a:t>7/14/2019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370079-19D5-459D-A064-3FBB4722871A}" type="slidenum">
              <a:rPr lang="en-US" smtClean="0"/>
              <a:t>‹#›</a:t>
            </a:fld>
            <a:endParaRPr lang="en-US"/>
          </a:p>
        </p:txBody>
      </p:sp>
    </p:spTree>
    <p:extLst>
      <p:ext uri="{BB962C8B-B14F-4D97-AF65-F5344CB8AC3E}">
        <p14:creationId xmlns:p14="http://schemas.microsoft.com/office/powerpoint/2010/main" val="35568720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F2AD97F-B0EE-4D7B-AFE1-420CA3FD6947}" type="datetimeFigureOut">
              <a:rPr lang="en-US" smtClean="0"/>
              <a:t>7/14/2019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370079-19D5-459D-A064-3FBB4722871A}" type="slidenum">
              <a:rPr lang="en-US" smtClean="0"/>
              <a:t>‹#›</a:t>
            </a:fld>
            <a:endParaRPr lang="en-US"/>
          </a:p>
        </p:txBody>
      </p:sp>
    </p:spTree>
    <p:extLst>
      <p:ext uri="{BB962C8B-B14F-4D97-AF65-F5344CB8AC3E}">
        <p14:creationId xmlns:p14="http://schemas.microsoft.com/office/powerpoint/2010/main" val="18275745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F2AD97F-B0EE-4D7B-AFE1-420CA3FD6947}" type="datetimeFigureOut">
              <a:rPr lang="en-US" smtClean="0"/>
              <a:t>7/14/2019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1370079-19D5-459D-A064-3FBB4722871A}" type="slidenum">
              <a:rPr lang="en-US" smtClean="0"/>
              <a:t>‹#›</a:t>
            </a:fld>
            <a:endParaRPr lang="en-US"/>
          </a:p>
        </p:txBody>
      </p:sp>
    </p:spTree>
    <p:extLst>
      <p:ext uri="{BB962C8B-B14F-4D97-AF65-F5344CB8AC3E}">
        <p14:creationId xmlns:p14="http://schemas.microsoft.com/office/powerpoint/2010/main" val="18052261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F2AD97F-B0EE-4D7B-AFE1-420CA3FD6947}" type="datetimeFigureOut">
              <a:rPr lang="en-US" smtClean="0"/>
              <a:t>7/14/2019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1370079-19D5-459D-A064-3FBB4722871A}" type="slidenum">
              <a:rPr lang="en-US" smtClean="0"/>
              <a:t>‹#›</a:t>
            </a:fld>
            <a:endParaRPr lang="en-US"/>
          </a:p>
        </p:txBody>
      </p:sp>
    </p:spTree>
    <p:extLst>
      <p:ext uri="{BB962C8B-B14F-4D97-AF65-F5344CB8AC3E}">
        <p14:creationId xmlns:p14="http://schemas.microsoft.com/office/powerpoint/2010/main" val="18421850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F2AD97F-B0EE-4D7B-AFE1-420CA3FD6947}" type="datetimeFigureOut">
              <a:rPr lang="en-US" smtClean="0"/>
              <a:t>7/14/2019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1370079-19D5-459D-A064-3FBB4722871A}" type="slidenum">
              <a:rPr lang="en-US" smtClean="0"/>
              <a:t>‹#›</a:t>
            </a:fld>
            <a:endParaRPr lang="en-US"/>
          </a:p>
        </p:txBody>
      </p:sp>
    </p:spTree>
    <p:extLst>
      <p:ext uri="{BB962C8B-B14F-4D97-AF65-F5344CB8AC3E}">
        <p14:creationId xmlns:p14="http://schemas.microsoft.com/office/powerpoint/2010/main" val="38209860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F2AD97F-B0EE-4D7B-AFE1-420CA3FD6947}" type="datetimeFigureOut">
              <a:rPr lang="en-US" smtClean="0"/>
              <a:t>7/14/2019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1370079-19D5-459D-A064-3FBB4722871A}" type="slidenum">
              <a:rPr lang="en-US" smtClean="0"/>
              <a:t>‹#›</a:t>
            </a:fld>
            <a:endParaRPr lang="en-US"/>
          </a:p>
        </p:txBody>
      </p:sp>
    </p:spTree>
    <p:extLst>
      <p:ext uri="{BB962C8B-B14F-4D97-AF65-F5344CB8AC3E}">
        <p14:creationId xmlns:p14="http://schemas.microsoft.com/office/powerpoint/2010/main" val="8735379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F2AD97F-B0EE-4D7B-AFE1-420CA3FD6947}" type="datetimeFigureOut">
              <a:rPr lang="en-US" smtClean="0"/>
              <a:t>7/14/2019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1370079-19D5-459D-A064-3FBB4722871A}" type="slidenum">
              <a:rPr lang="en-US" smtClean="0"/>
              <a:t>‹#›</a:t>
            </a:fld>
            <a:endParaRPr lang="en-US"/>
          </a:p>
        </p:txBody>
      </p:sp>
    </p:spTree>
    <p:extLst>
      <p:ext uri="{BB962C8B-B14F-4D97-AF65-F5344CB8AC3E}">
        <p14:creationId xmlns:p14="http://schemas.microsoft.com/office/powerpoint/2010/main" val="802684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F2AD97F-B0EE-4D7B-AFE1-420CA3FD6947}" type="datetimeFigureOut">
              <a:rPr lang="en-US" smtClean="0"/>
              <a:t>7/14/2019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1370079-19D5-459D-A064-3FBB4722871A}" type="slidenum">
              <a:rPr lang="en-US" smtClean="0"/>
              <a:t>‹#›</a:t>
            </a:fld>
            <a:endParaRPr lang="en-US"/>
          </a:p>
        </p:txBody>
      </p:sp>
    </p:spTree>
    <p:extLst>
      <p:ext uri="{BB962C8B-B14F-4D97-AF65-F5344CB8AC3E}">
        <p14:creationId xmlns:p14="http://schemas.microsoft.com/office/powerpoint/2010/main" val="4572820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1F2AD97F-B0EE-4D7B-AFE1-420CA3FD6947}" type="datetimeFigureOut">
              <a:rPr lang="en-US" smtClean="0"/>
              <a:t>7/14/2019</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51370079-19D5-459D-A064-3FBB4722871A}" type="slidenum">
              <a:rPr lang="en-US" smtClean="0"/>
              <a:t>‹#›</a:t>
            </a:fld>
            <a:endParaRPr lang="en-US"/>
          </a:p>
        </p:txBody>
      </p:sp>
    </p:spTree>
    <p:extLst>
      <p:ext uri="{BB962C8B-B14F-4D97-AF65-F5344CB8AC3E}">
        <p14:creationId xmlns:p14="http://schemas.microsoft.com/office/powerpoint/2010/main" val="261930463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5.xml"/><Relationship Id="rId4" Type="http://schemas.openxmlformats.org/officeDocument/2006/relationships/image" Target="../media/image21.jpg"/></Relationships>
</file>

<file path=ppt/slides/_rels/slide14.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jp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7.jpg"/><Relationship Id="rId5" Type="http://schemas.openxmlformats.org/officeDocument/2006/relationships/image" Target="../media/image16.png"/><Relationship Id="rId10" Type="http://schemas.openxmlformats.org/officeDocument/2006/relationships/image" Target="../media/image21.jpg"/><Relationship Id="rId4" Type="http://schemas.openxmlformats.org/officeDocument/2006/relationships/image" Target="../media/image15.png"/><Relationship Id="rId9" Type="http://schemas.openxmlformats.org/officeDocument/2006/relationships/image" Target="../media/image20.png"/></Relationships>
</file>

<file path=ppt/slides/_rels/slide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2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A80510-4AA3-4F59-8279-488B75A357B8}"/>
              </a:ext>
            </a:extLst>
          </p:cNvPr>
          <p:cNvSpPr>
            <a:spLocks noGrp="1"/>
          </p:cNvSpPr>
          <p:nvPr>
            <p:ph type="ctrTitle"/>
          </p:nvPr>
        </p:nvSpPr>
        <p:spPr>
          <a:xfrm>
            <a:off x="1507067" y="1782698"/>
            <a:ext cx="7766936" cy="1646302"/>
          </a:xfrm>
        </p:spPr>
        <p:txBody>
          <a:bodyPr/>
          <a:lstStyle/>
          <a:p>
            <a:pPr algn="ctr"/>
            <a:r>
              <a:rPr lang="en-US" sz="2800" dirty="0"/>
              <a:t>AUTOMATIC DRIVING SIMULATION GENERATION</a:t>
            </a:r>
            <a:br>
              <a:rPr lang="en-US" sz="2800" dirty="0"/>
            </a:br>
            <a:r>
              <a:rPr lang="en-US" sz="2800" dirty="0"/>
              <a:t>TO EXPLORE PARAMETERS OF CRASH SCENARIOS</a:t>
            </a:r>
            <a:br>
              <a:rPr lang="en-US" sz="2800" dirty="0"/>
            </a:br>
            <a:r>
              <a:rPr lang="en-US" sz="2800" dirty="0"/>
              <a:t>IN SELF DRIVING CARS</a:t>
            </a:r>
          </a:p>
        </p:txBody>
      </p:sp>
      <p:sp>
        <p:nvSpPr>
          <p:cNvPr id="3" name="Subtitle 2">
            <a:extLst>
              <a:ext uri="{FF2B5EF4-FFF2-40B4-BE49-F238E27FC236}">
                <a16:creationId xmlns:a16="http://schemas.microsoft.com/office/drawing/2014/main" id="{37DAFA01-A979-46B5-80FE-E2B8B78F7F92}"/>
              </a:ext>
            </a:extLst>
          </p:cNvPr>
          <p:cNvSpPr>
            <a:spLocks noGrp="1"/>
          </p:cNvSpPr>
          <p:nvPr>
            <p:ph type="subTitle" idx="1"/>
          </p:nvPr>
        </p:nvSpPr>
        <p:spPr>
          <a:xfrm>
            <a:off x="1157681" y="4050833"/>
            <a:ext cx="8116322" cy="1096899"/>
          </a:xfrm>
        </p:spPr>
        <p:txBody>
          <a:bodyPr>
            <a:normAutofit fontScale="47500" lnSpcReduction="20000"/>
          </a:bodyPr>
          <a:lstStyle/>
          <a:p>
            <a:pPr algn="ctr"/>
            <a:r>
              <a:rPr lang="en-US" sz="2900" dirty="0"/>
              <a:t>Sameed Tariq – 82142</a:t>
            </a:r>
          </a:p>
          <a:p>
            <a:pPr algn="ctr"/>
            <a:r>
              <a:rPr lang="en-US" sz="2900" dirty="0"/>
              <a:t>Masters in Computer Science</a:t>
            </a:r>
          </a:p>
          <a:p>
            <a:endParaRPr lang="en-US" dirty="0"/>
          </a:p>
          <a:p>
            <a:pPr algn="ctr"/>
            <a:r>
              <a:rPr lang="de-DE" sz="2900" dirty="0">
                <a:solidFill>
                  <a:schemeClr val="tx1"/>
                </a:solidFill>
              </a:rPr>
              <a:t>Supervisor: Prof. Dr.-Ing. Gordon Fraser                  Advisor: Dr. Alessio Gambi</a:t>
            </a:r>
          </a:p>
          <a:p>
            <a:endParaRPr lang="en-US" dirty="0"/>
          </a:p>
        </p:txBody>
      </p:sp>
      <p:pic>
        <p:nvPicPr>
          <p:cNvPr id="4" name="Picture 2" descr="Image result for university passau logo">
            <a:extLst>
              <a:ext uri="{FF2B5EF4-FFF2-40B4-BE49-F238E27FC236}">
                <a16:creationId xmlns:a16="http://schemas.microsoft.com/office/drawing/2014/main" id="{E24EA742-43C7-4646-B4B9-30AC65F7CE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86772" y="327454"/>
            <a:ext cx="3536671" cy="9426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03638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AA752-4043-4F45-B118-894C7BC2CAFB}"/>
              </a:ext>
            </a:extLst>
          </p:cNvPr>
          <p:cNvSpPr>
            <a:spLocks noGrp="1"/>
          </p:cNvSpPr>
          <p:nvPr>
            <p:ph type="title"/>
          </p:nvPr>
        </p:nvSpPr>
        <p:spPr/>
        <p:txBody>
          <a:bodyPr/>
          <a:lstStyle/>
          <a:p>
            <a:r>
              <a:rPr lang="en-US" dirty="0"/>
              <a:t>Vehicle State </a:t>
            </a:r>
            <a:r>
              <a:rPr lang="en-US" dirty="0" err="1"/>
              <a:t>Extaction</a:t>
            </a:r>
            <a:endParaRPr lang="en-US" dirty="0"/>
          </a:p>
        </p:txBody>
      </p:sp>
      <p:sp>
        <p:nvSpPr>
          <p:cNvPr id="3" name="Content Placeholder 2">
            <a:extLst>
              <a:ext uri="{FF2B5EF4-FFF2-40B4-BE49-F238E27FC236}">
                <a16:creationId xmlns:a16="http://schemas.microsoft.com/office/drawing/2014/main" id="{41FCA27C-52C4-4049-9A8F-B8A7E686DC6D}"/>
              </a:ext>
            </a:extLst>
          </p:cNvPr>
          <p:cNvSpPr>
            <a:spLocks noGrp="1"/>
          </p:cNvSpPr>
          <p:nvPr>
            <p:ph idx="1"/>
          </p:nvPr>
        </p:nvSpPr>
        <p:spPr>
          <a:xfrm>
            <a:off x="677333" y="1417739"/>
            <a:ext cx="8860949" cy="4974672"/>
          </a:xfrm>
        </p:spPr>
        <p:txBody>
          <a:bodyPr>
            <a:normAutofit lnSpcReduction="10000"/>
          </a:bodyPr>
          <a:lstStyle/>
          <a:p>
            <a:pPr marL="0" indent="0">
              <a:buNone/>
            </a:pPr>
            <a:r>
              <a:rPr lang="en-US" sz="2400" dirty="0"/>
              <a:t>For each striker and victim vehicle,</a:t>
            </a:r>
          </a:p>
          <a:p>
            <a:pPr marL="0" indent="0">
              <a:buNone/>
            </a:pPr>
            <a:endParaRPr lang="en-US" sz="2400" dirty="0"/>
          </a:p>
          <a:p>
            <a:r>
              <a:rPr lang="en-US" sz="2400" dirty="0"/>
              <a:t>Car Collision Damage Area</a:t>
            </a:r>
          </a:p>
          <a:p>
            <a:r>
              <a:rPr lang="en-US" sz="2400" dirty="0"/>
              <a:t>Velocity at each Way point after crash</a:t>
            </a:r>
          </a:p>
          <a:p>
            <a:r>
              <a:rPr lang="en-US" sz="2400" dirty="0"/>
              <a:t>Distance of car from collision point</a:t>
            </a:r>
          </a:p>
          <a:p>
            <a:r>
              <a:rPr lang="en-US" sz="2400" dirty="0"/>
              <a:t>Direction of car (facing)</a:t>
            </a:r>
          </a:p>
          <a:p>
            <a:r>
              <a:rPr lang="en-US" sz="2400" dirty="0"/>
              <a:t>Rotation of Car (clockwise and counter-clockwise)</a:t>
            </a:r>
          </a:p>
          <a:p>
            <a:r>
              <a:rPr lang="en-US" sz="2400" dirty="0"/>
              <a:t>Degrees of rotation (For instance, 90 degrees)</a:t>
            </a:r>
          </a:p>
          <a:p>
            <a:endParaRPr lang="en-US" sz="2400" dirty="0"/>
          </a:p>
          <a:p>
            <a:pPr marL="0" indent="0">
              <a:buNone/>
            </a:pPr>
            <a:r>
              <a:rPr lang="en-US" sz="2400" dirty="0"/>
              <a:t>All these information is required for the post-crash event generated simulation analysis. </a:t>
            </a:r>
          </a:p>
          <a:p>
            <a:endParaRPr lang="en-US" dirty="0"/>
          </a:p>
        </p:txBody>
      </p:sp>
      <p:pic>
        <p:nvPicPr>
          <p:cNvPr id="4" name="Picture 3" descr="A picture containing object, indoor&#10;&#10;Description automatically generated">
            <a:extLst>
              <a:ext uri="{FF2B5EF4-FFF2-40B4-BE49-F238E27FC236}">
                <a16:creationId xmlns:a16="http://schemas.microsoft.com/office/drawing/2014/main" id="{D255407C-B1F4-4FE3-8021-81A72C1857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13399" y="373209"/>
            <a:ext cx="1924883" cy="1280922"/>
          </a:xfrm>
          <a:prstGeom prst="rect">
            <a:avLst/>
          </a:prstGeom>
        </p:spPr>
      </p:pic>
      <p:pic>
        <p:nvPicPr>
          <p:cNvPr id="5" name="Picture 4" descr="A picture containing road, sky, outdoor, orange&#10;&#10;Description automatically generated">
            <a:extLst>
              <a:ext uri="{FF2B5EF4-FFF2-40B4-BE49-F238E27FC236}">
                <a16:creationId xmlns:a16="http://schemas.microsoft.com/office/drawing/2014/main" id="{9CB3FF83-8740-47D6-AF9B-065C456D79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89168" y="465589"/>
            <a:ext cx="1727063" cy="967155"/>
          </a:xfrm>
          <a:prstGeom prst="rect">
            <a:avLst/>
          </a:prstGeom>
        </p:spPr>
      </p:pic>
    </p:spTree>
    <p:extLst>
      <p:ext uri="{BB962C8B-B14F-4D97-AF65-F5344CB8AC3E}">
        <p14:creationId xmlns:p14="http://schemas.microsoft.com/office/powerpoint/2010/main" val="702011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71" name="Group 70">
            <a:extLst>
              <a:ext uri="{FF2B5EF4-FFF2-40B4-BE49-F238E27FC236}">
                <a16:creationId xmlns:a16="http://schemas.microsoft.com/office/drawing/2014/main" id="{B4DE830A-B531-4A3B-96F6-0ECE88B0855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72" name="Straight Connector 71">
              <a:extLst>
                <a:ext uri="{FF2B5EF4-FFF2-40B4-BE49-F238E27FC236}">
                  <a16:creationId xmlns:a16="http://schemas.microsoft.com/office/drawing/2014/main" id="{2813DF2C-461A-4A8F-9679-A172790D1F3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73" name="Straight Connector 72">
              <a:extLst>
                <a:ext uri="{FF2B5EF4-FFF2-40B4-BE49-F238E27FC236}">
                  <a16:creationId xmlns:a16="http://schemas.microsoft.com/office/drawing/2014/main" id="{54CD3A85-C039-4249-86E4-1EB9318B549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74" name="Rectangle 23">
              <a:extLst>
                <a:ext uri="{FF2B5EF4-FFF2-40B4-BE49-F238E27FC236}">
                  <a16:creationId xmlns:a16="http://schemas.microsoft.com/office/drawing/2014/main" id="{887EA6D2-2883-42C2-993D-094CA6D65D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75" name="Rectangle 25">
              <a:extLst>
                <a:ext uri="{FF2B5EF4-FFF2-40B4-BE49-F238E27FC236}">
                  <a16:creationId xmlns:a16="http://schemas.microsoft.com/office/drawing/2014/main" id="{3B895046-636F-4D1B-ACA4-29AA0CB332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76" name="Isosceles Triangle 75">
              <a:extLst>
                <a:ext uri="{FF2B5EF4-FFF2-40B4-BE49-F238E27FC236}">
                  <a16:creationId xmlns:a16="http://schemas.microsoft.com/office/drawing/2014/main" id="{C6B0CDE3-E054-4EDD-A43B-F96843D8B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77" name="Rectangle 27">
              <a:extLst>
                <a:ext uri="{FF2B5EF4-FFF2-40B4-BE49-F238E27FC236}">
                  <a16:creationId xmlns:a16="http://schemas.microsoft.com/office/drawing/2014/main" id="{3B66B1A2-F145-4C9B-85CC-4BF30D58CB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78" name="Rectangle 28">
              <a:extLst>
                <a:ext uri="{FF2B5EF4-FFF2-40B4-BE49-F238E27FC236}">
                  <a16:creationId xmlns:a16="http://schemas.microsoft.com/office/drawing/2014/main" id="{5D4FC972-94B3-4035-8D31-E668C132B4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79" name="Rectangle 29">
              <a:extLst>
                <a:ext uri="{FF2B5EF4-FFF2-40B4-BE49-F238E27FC236}">
                  <a16:creationId xmlns:a16="http://schemas.microsoft.com/office/drawing/2014/main" id="{374B9941-AFBE-4A77-A50E-B6EA04A746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80" name="Isosceles Triangle 79">
              <a:extLst>
                <a:ext uri="{FF2B5EF4-FFF2-40B4-BE49-F238E27FC236}">
                  <a16:creationId xmlns:a16="http://schemas.microsoft.com/office/drawing/2014/main" id="{27A982C5-2C38-4CE9-BC18-94697AD657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81" name="Isosceles Triangle 80">
              <a:extLst>
                <a:ext uri="{FF2B5EF4-FFF2-40B4-BE49-F238E27FC236}">
                  <a16:creationId xmlns:a16="http://schemas.microsoft.com/office/drawing/2014/main" id="{0060D8D1-7BB1-498F-AFBB-ADAC130A9E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61A99A08-7A61-4927-8D76-85CF7CDFBE98}"/>
              </a:ext>
            </a:extLst>
          </p:cNvPr>
          <p:cNvSpPr>
            <a:spLocks noGrp="1"/>
          </p:cNvSpPr>
          <p:nvPr>
            <p:ph type="title"/>
          </p:nvPr>
        </p:nvSpPr>
        <p:spPr>
          <a:xfrm>
            <a:off x="6608299" y="1119286"/>
            <a:ext cx="3497565" cy="3002662"/>
          </a:xfrm>
        </p:spPr>
        <p:txBody>
          <a:bodyPr vert="horz" lIns="91440" tIns="45720" rIns="91440" bIns="45720" rtlCol="0" anchor="b">
            <a:normAutofit/>
          </a:bodyPr>
          <a:lstStyle/>
          <a:p>
            <a:r>
              <a:rPr lang="en-US" sz="4400" kern="1200" dirty="0">
                <a:solidFill>
                  <a:schemeClr val="accent1"/>
                </a:solidFill>
                <a:latin typeface="+mj-lt"/>
                <a:ea typeface="+mj-ea"/>
                <a:cs typeface="+mj-cs"/>
              </a:rPr>
              <a:t>Genetic Algorithm</a:t>
            </a:r>
          </a:p>
        </p:txBody>
      </p:sp>
      <p:sp>
        <p:nvSpPr>
          <p:cNvPr id="83" name="Isosceles Triangle 82">
            <a:extLst>
              <a:ext uri="{FF2B5EF4-FFF2-40B4-BE49-F238E27FC236}">
                <a16:creationId xmlns:a16="http://schemas.microsoft.com/office/drawing/2014/main" id="{AA330523-F25B-4007-B3E5-ABB5637D16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174" y="1270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pic>
        <p:nvPicPr>
          <p:cNvPr id="1026" name="Picture 2" descr="Image result for genetic algorithm flowchart">
            <a:extLst>
              <a:ext uri="{FF2B5EF4-FFF2-40B4-BE49-F238E27FC236}">
                <a16:creationId xmlns:a16="http://schemas.microsoft.com/office/drawing/2014/main" id="{4F017CB0-1020-480D-A087-6032F7F0194D}"/>
              </a:ext>
            </a:extLst>
          </p:cNvPr>
          <p:cNvPicPr>
            <a:picLocks noGrp="1" noChangeAspect="1" noChangeArrowheads="1"/>
          </p:cNvPicPr>
          <p:nvPr>
            <p:ph idx="4294967295"/>
          </p:nvPr>
        </p:nvPicPr>
        <p:blipFill>
          <a:blip r:embed="rId2">
            <a:extLst>
              <a:ext uri="{28A0092B-C50C-407E-A947-70E740481C1C}">
                <a14:useLocalDpi xmlns:a14="http://schemas.microsoft.com/office/drawing/2010/main" val="0"/>
              </a:ext>
            </a:extLst>
          </a:blip>
          <a:stretch>
            <a:fillRect/>
          </a:stretch>
        </p:blipFill>
        <p:spPr bwMode="auto">
          <a:xfrm>
            <a:off x="1212190" y="420240"/>
            <a:ext cx="5150642" cy="633925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09941EE-E057-4DA1-A7BE-773C5C24B56E}"/>
              </a:ext>
            </a:extLst>
          </p:cNvPr>
          <p:cNvSpPr txBox="1"/>
          <p:nvPr/>
        </p:nvSpPr>
        <p:spPr>
          <a:xfrm>
            <a:off x="6011808" y="4213494"/>
            <a:ext cx="4225387" cy="646331"/>
          </a:xfrm>
          <a:prstGeom prst="rect">
            <a:avLst/>
          </a:prstGeom>
          <a:noFill/>
        </p:spPr>
        <p:txBody>
          <a:bodyPr wrap="square" rtlCol="0">
            <a:spAutoFit/>
          </a:bodyPr>
          <a:lstStyle/>
          <a:p>
            <a:r>
              <a:rPr lang="en-US" dirty="0"/>
              <a:t>Input Parameters : Velocity, way-points of striker and victim vehicle.</a:t>
            </a:r>
          </a:p>
        </p:txBody>
      </p:sp>
    </p:spTree>
    <p:extLst>
      <p:ext uri="{BB962C8B-B14F-4D97-AF65-F5344CB8AC3E}">
        <p14:creationId xmlns:p14="http://schemas.microsoft.com/office/powerpoint/2010/main" val="29144022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340A6E-F7BF-47E9-9166-EBDF1FDAF914}"/>
              </a:ext>
            </a:extLst>
          </p:cNvPr>
          <p:cNvSpPr>
            <a:spLocks noGrp="1"/>
          </p:cNvSpPr>
          <p:nvPr>
            <p:ph type="title"/>
          </p:nvPr>
        </p:nvSpPr>
        <p:spPr/>
        <p:txBody>
          <a:bodyPr/>
          <a:lstStyle/>
          <a:p>
            <a:r>
              <a:rPr lang="en-US" dirty="0"/>
              <a:t>Multi-Objective Fitness Function</a:t>
            </a:r>
          </a:p>
        </p:txBody>
      </p:sp>
      <p:sp>
        <p:nvSpPr>
          <p:cNvPr id="3" name="Content Placeholder 2">
            <a:extLst>
              <a:ext uri="{FF2B5EF4-FFF2-40B4-BE49-F238E27FC236}">
                <a16:creationId xmlns:a16="http://schemas.microsoft.com/office/drawing/2014/main" id="{7BAF3ED9-AE5B-4C78-B3F7-5DEC7541DBFA}"/>
              </a:ext>
            </a:extLst>
          </p:cNvPr>
          <p:cNvSpPr>
            <a:spLocks noGrp="1"/>
          </p:cNvSpPr>
          <p:nvPr>
            <p:ph idx="1"/>
          </p:nvPr>
        </p:nvSpPr>
        <p:spPr>
          <a:xfrm>
            <a:off x="677334" y="1535185"/>
            <a:ext cx="8596668" cy="4506177"/>
          </a:xfrm>
        </p:spPr>
        <p:txBody>
          <a:bodyPr>
            <a:noAutofit/>
          </a:bodyPr>
          <a:lstStyle/>
          <a:p>
            <a:r>
              <a:rPr lang="en-US" sz="2400" dirty="0"/>
              <a:t>Strong correlation between crash event (objective 1) and pos-crash event (objective 2). Our crash event is highly dependent on crash event. </a:t>
            </a:r>
          </a:p>
          <a:p>
            <a:pPr>
              <a:buFont typeface="+mj-lt"/>
              <a:buAutoNum type="arabicPeriod"/>
            </a:pPr>
            <a:endParaRPr lang="en-US" sz="2400" dirty="0"/>
          </a:p>
          <a:p>
            <a:pPr>
              <a:buFont typeface="+mj-lt"/>
              <a:buAutoNum type="arabicPeriod"/>
            </a:pPr>
            <a:endParaRPr lang="en-US" sz="2400" dirty="0"/>
          </a:p>
          <a:p>
            <a:pPr>
              <a:buFont typeface="+mj-lt"/>
              <a:buAutoNum type="arabicPeriod"/>
            </a:pPr>
            <a:endParaRPr lang="en-US" sz="2400" dirty="0"/>
          </a:p>
          <a:p>
            <a:pPr marL="0" indent="0">
              <a:buNone/>
            </a:pPr>
            <a:endParaRPr lang="en-US" sz="2400" dirty="0"/>
          </a:p>
          <a:p>
            <a:pPr>
              <a:buFont typeface="Wingdings" panose="05000000000000000000" pitchFamily="2" charset="2"/>
              <a:buChar char="§"/>
            </a:pPr>
            <a:r>
              <a:rPr lang="en-US" sz="2400" dirty="0"/>
              <a:t>If objective function accuracy is not good, it cannot pass the minimum threshold of the multi-objective function. </a:t>
            </a:r>
          </a:p>
        </p:txBody>
      </p:sp>
      <p:pic>
        <p:nvPicPr>
          <p:cNvPr id="4" name="Picture 3">
            <a:extLst>
              <a:ext uri="{FF2B5EF4-FFF2-40B4-BE49-F238E27FC236}">
                <a16:creationId xmlns:a16="http://schemas.microsoft.com/office/drawing/2014/main" id="{9650EBC4-75B8-4959-8E64-743B4C497C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41327" y="379411"/>
            <a:ext cx="1921011" cy="1344708"/>
          </a:xfrm>
          <a:prstGeom prst="rect">
            <a:avLst/>
          </a:prstGeom>
        </p:spPr>
      </p:pic>
      <p:graphicFrame>
        <p:nvGraphicFramePr>
          <p:cNvPr id="5" name="Table 4">
            <a:extLst>
              <a:ext uri="{FF2B5EF4-FFF2-40B4-BE49-F238E27FC236}">
                <a16:creationId xmlns:a16="http://schemas.microsoft.com/office/drawing/2014/main" id="{40D589B3-F372-4094-82FF-AFC7B5F8B524}"/>
              </a:ext>
            </a:extLst>
          </p:cNvPr>
          <p:cNvGraphicFramePr>
            <a:graphicFrameLocks noGrp="1"/>
          </p:cNvGraphicFramePr>
          <p:nvPr>
            <p:extLst>
              <p:ext uri="{D42A27DB-BD31-4B8C-83A1-F6EECF244321}">
                <p14:modId xmlns:p14="http://schemas.microsoft.com/office/powerpoint/2010/main" val="1688051753"/>
              </p:ext>
            </p:extLst>
          </p:nvPr>
        </p:nvGraphicFramePr>
        <p:xfrm>
          <a:off x="1813368" y="2852252"/>
          <a:ext cx="5854169" cy="659866"/>
        </p:xfrm>
        <a:graphic>
          <a:graphicData uri="http://schemas.openxmlformats.org/drawingml/2006/table">
            <a:tbl>
              <a:tblPr>
                <a:tableStyleId>{5C22544A-7EE6-4342-B048-85BDC9FD1C3A}</a:tableStyleId>
              </a:tblPr>
              <a:tblGrid>
                <a:gridCol w="2280433">
                  <a:extLst>
                    <a:ext uri="{9D8B030D-6E8A-4147-A177-3AD203B41FA5}">
                      <a16:colId xmlns:a16="http://schemas.microsoft.com/office/drawing/2014/main" val="2320890349"/>
                    </a:ext>
                  </a:extLst>
                </a:gridCol>
                <a:gridCol w="3573736">
                  <a:extLst>
                    <a:ext uri="{9D8B030D-6E8A-4147-A177-3AD203B41FA5}">
                      <a16:colId xmlns:a16="http://schemas.microsoft.com/office/drawing/2014/main" val="3721825818"/>
                    </a:ext>
                  </a:extLst>
                </a:gridCol>
              </a:tblGrid>
              <a:tr h="329933">
                <a:tc>
                  <a:txBody>
                    <a:bodyPr/>
                    <a:lstStyle/>
                    <a:p>
                      <a:pPr algn="ctr" fontAlgn="b"/>
                      <a:r>
                        <a:rPr lang="en-US" sz="1600" u="none" strike="noStrike">
                          <a:effectLst/>
                        </a:rPr>
                        <a:t>objective Function 1</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600" u="none" strike="noStrike" dirty="0">
                          <a:effectLst/>
                        </a:rPr>
                        <a:t>correct output of crash point * .25</a:t>
                      </a:r>
                      <a:endParaRPr lang="en-US" sz="16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393932487"/>
                  </a:ext>
                </a:extLst>
              </a:tr>
              <a:tr h="329933">
                <a:tc>
                  <a:txBody>
                    <a:bodyPr/>
                    <a:lstStyle/>
                    <a:p>
                      <a:pPr algn="ctr" fontAlgn="b"/>
                      <a:r>
                        <a:rPr lang="en-US" sz="1600" u="none" strike="noStrike">
                          <a:effectLst/>
                        </a:rPr>
                        <a:t>objective Function 2</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600" u="none" strike="noStrike" dirty="0">
                          <a:effectLst/>
                        </a:rPr>
                        <a:t>correct output of post-crash  * .625</a:t>
                      </a:r>
                      <a:endParaRPr lang="en-US" sz="16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4075642710"/>
                  </a:ext>
                </a:extLst>
              </a:tr>
            </a:tbl>
          </a:graphicData>
        </a:graphic>
      </p:graphicFrame>
      <p:graphicFrame>
        <p:nvGraphicFramePr>
          <p:cNvPr id="6" name="Table 5">
            <a:extLst>
              <a:ext uri="{FF2B5EF4-FFF2-40B4-BE49-F238E27FC236}">
                <a16:creationId xmlns:a16="http://schemas.microsoft.com/office/drawing/2014/main" id="{E9C70A7F-5E51-4F18-9DA4-BECA3DDF3830}"/>
              </a:ext>
            </a:extLst>
          </p:cNvPr>
          <p:cNvGraphicFramePr>
            <a:graphicFrameLocks noGrp="1"/>
          </p:cNvGraphicFramePr>
          <p:nvPr>
            <p:extLst>
              <p:ext uri="{D42A27DB-BD31-4B8C-83A1-F6EECF244321}">
                <p14:modId xmlns:p14="http://schemas.microsoft.com/office/powerpoint/2010/main" val="406485420"/>
              </p:ext>
            </p:extLst>
          </p:nvPr>
        </p:nvGraphicFramePr>
        <p:xfrm>
          <a:off x="1813368" y="3788273"/>
          <a:ext cx="5954838" cy="681807"/>
        </p:xfrm>
        <a:graphic>
          <a:graphicData uri="http://schemas.openxmlformats.org/drawingml/2006/table">
            <a:tbl>
              <a:tblPr>
                <a:tableStyleId>{5C22544A-7EE6-4342-B048-85BDC9FD1C3A}</a:tableStyleId>
              </a:tblPr>
              <a:tblGrid>
                <a:gridCol w="1984946">
                  <a:extLst>
                    <a:ext uri="{9D8B030D-6E8A-4147-A177-3AD203B41FA5}">
                      <a16:colId xmlns:a16="http://schemas.microsoft.com/office/drawing/2014/main" val="111099171"/>
                    </a:ext>
                  </a:extLst>
                </a:gridCol>
                <a:gridCol w="3969892">
                  <a:extLst>
                    <a:ext uri="{9D8B030D-6E8A-4147-A177-3AD203B41FA5}">
                      <a16:colId xmlns:a16="http://schemas.microsoft.com/office/drawing/2014/main" val="132021808"/>
                    </a:ext>
                  </a:extLst>
                </a:gridCol>
              </a:tblGrid>
              <a:tr h="430347">
                <a:tc>
                  <a:txBody>
                    <a:bodyPr/>
                    <a:lstStyle/>
                    <a:p>
                      <a:pPr algn="l" fontAlgn="b"/>
                      <a:r>
                        <a:rPr lang="en-US" sz="1600" u="none" strike="noStrike" dirty="0">
                          <a:effectLst/>
                        </a:rPr>
                        <a:t>Total Fitness</a:t>
                      </a:r>
                      <a:endParaRPr lang="en-US"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600" u="none" strike="noStrike" dirty="0">
                          <a:effectLst/>
                        </a:rPr>
                        <a:t>objective function 1 + objective function 2</a:t>
                      </a:r>
                      <a:endParaRPr lang="en-US" sz="16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671908289"/>
                  </a:ext>
                </a:extLst>
              </a:tr>
              <a:tr h="229519">
                <a:tc>
                  <a:txBody>
                    <a:bodyPr/>
                    <a:lstStyle/>
                    <a:p>
                      <a:pPr algn="l" fontAlgn="b"/>
                      <a:r>
                        <a:rPr lang="en-US" sz="1600" u="none" strike="noStrike">
                          <a:effectLst/>
                        </a:rPr>
                        <a:t>Thresshold</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600" u="none" strike="noStrike" dirty="0">
                          <a:effectLst/>
                        </a:rPr>
                        <a:t>0.7</a:t>
                      </a:r>
                      <a:endParaRPr lang="en-US" sz="16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398972114"/>
                  </a:ext>
                </a:extLst>
              </a:tr>
            </a:tbl>
          </a:graphicData>
        </a:graphic>
      </p:graphicFrame>
    </p:spTree>
    <p:extLst>
      <p:ext uri="{BB962C8B-B14F-4D97-AF65-F5344CB8AC3E}">
        <p14:creationId xmlns:p14="http://schemas.microsoft.com/office/powerpoint/2010/main" val="3817314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456ACF-52E4-4B95-97AC-1BBC9BF5189E}"/>
              </a:ext>
            </a:extLst>
          </p:cNvPr>
          <p:cNvSpPr>
            <a:spLocks noGrp="1"/>
          </p:cNvSpPr>
          <p:nvPr>
            <p:ph type="title"/>
          </p:nvPr>
        </p:nvSpPr>
        <p:spPr>
          <a:xfrm>
            <a:off x="583996" y="147319"/>
            <a:ext cx="8596668" cy="1320800"/>
          </a:xfrm>
        </p:spPr>
        <p:txBody>
          <a:bodyPr/>
          <a:lstStyle/>
          <a:p>
            <a:r>
              <a:rPr lang="en-US" dirty="0"/>
              <a:t>Evaluation</a:t>
            </a:r>
          </a:p>
        </p:txBody>
      </p:sp>
      <p:sp>
        <p:nvSpPr>
          <p:cNvPr id="7" name="Text Placeholder 6">
            <a:extLst>
              <a:ext uri="{FF2B5EF4-FFF2-40B4-BE49-F238E27FC236}">
                <a16:creationId xmlns:a16="http://schemas.microsoft.com/office/drawing/2014/main" id="{521E15B4-AAA5-4295-A984-5AB6D9363021}"/>
              </a:ext>
            </a:extLst>
          </p:cNvPr>
          <p:cNvSpPr>
            <a:spLocks noGrp="1"/>
          </p:cNvSpPr>
          <p:nvPr>
            <p:ph type="body" idx="1"/>
          </p:nvPr>
        </p:nvSpPr>
        <p:spPr>
          <a:xfrm>
            <a:off x="407827" y="866766"/>
            <a:ext cx="4185623" cy="576262"/>
          </a:xfrm>
        </p:spPr>
        <p:txBody>
          <a:bodyPr/>
          <a:lstStyle/>
          <a:p>
            <a:r>
              <a:rPr lang="en-US" dirty="0"/>
              <a:t>Road Geometry 1</a:t>
            </a:r>
          </a:p>
        </p:txBody>
      </p:sp>
      <p:pic>
        <p:nvPicPr>
          <p:cNvPr id="6" name="Content Placeholder 5">
            <a:extLst>
              <a:ext uri="{FF2B5EF4-FFF2-40B4-BE49-F238E27FC236}">
                <a16:creationId xmlns:a16="http://schemas.microsoft.com/office/drawing/2014/main" id="{C1A4BB2F-0864-443B-872E-6F7DBE5C2D07}"/>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247136" y="1420990"/>
            <a:ext cx="5221186" cy="2574165"/>
          </a:xfrm>
        </p:spPr>
      </p:pic>
      <p:sp>
        <p:nvSpPr>
          <p:cNvPr id="8" name="Text Placeholder 7">
            <a:extLst>
              <a:ext uri="{FF2B5EF4-FFF2-40B4-BE49-F238E27FC236}">
                <a16:creationId xmlns:a16="http://schemas.microsoft.com/office/drawing/2014/main" id="{95A3A40E-89BB-4851-B569-5F376AF18C77}"/>
              </a:ext>
            </a:extLst>
          </p:cNvPr>
          <p:cNvSpPr>
            <a:spLocks noGrp="1"/>
          </p:cNvSpPr>
          <p:nvPr>
            <p:ph type="body" sz="quarter" idx="3"/>
          </p:nvPr>
        </p:nvSpPr>
        <p:spPr>
          <a:xfrm>
            <a:off x="6096000" y="891857"/>
            <a:ext cx="4185618" cy="576262"/>
          </a:xfrm>
        </p:spPr>
        <p:txBody>
          <a:bodyPr/>
          <a:lstStyle/>
          <a:p>
            <a:r>
              <a:rPr lang="en-US" dirty="0"/>
              <a:t>Road Geometry 2</a:t>
            </a:r>
          </a:p>
        </p:txBody>
      </p:sp>
      <p:pic>
        <p:nvPicPr>
          <p:cNvPr id="11" name="Content Placeholder 10">
            <a:extLst>
              <a:ext uri="{FF2B5EF4-FFF2-40B4-BE49-F238E27FC236}">
                <a16:creationId xmlns:a16="http://schemas.microsoft.com/office/drawing/2014/main" id="{B7E7B75C-2625-4545-B8E3-2E773E3924A6}"/>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5468322" y="1970284"/>
            <a:ext cx="6346173" cy="2024871"/>
          </a:xfrm>
        </p:spPr>
      </p:pic>
      <p:pic>
        <p:nvPicPr>
          <p:cNvPr id="4" name="Picture 3" descr="A picture containing reptile, animal&#10;&#10;Description automatically generated">
            <a:extLst>
              <a:ext uri="{FF2B5EF4-FFF2-40B4-BE49-F238E27FC236}">
                <a16:creationId xmlns:a16="http://schemas.microsoft.com/office/drawing/2014/main" id="{71301D66-34B3-4AFC-8657-1245CC6A774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11336" y="261553"/>
            <a:ext cx="587476" cy="613586"/>
          </a:xfrm>
          <a:prstGeom prst="rect">
            <a:avLst/>
          </a:prstGeom>
        </p:spPr>
      </p:pic>
      <p:sp>
        <p:nvSpPr>
          <p:cNvPr id="12" name="TextBox 11">
            <a:extLst>
              <a:ext uri="{FF2B5EF4-FFF2-40B4-BE49-F238E27FC236}">
                <a16:creationId xmlns:a16="http://schemas.microsoft.com/office/drawing/2014/main" id="{DD9E5EFC-D879-4AF7-9227-6CF624212E79}"/>
              </a:ext>
            </a:extLst>
          </p:cNvPr>
          <p:cNvSpPr txBox="1"/>
          <p:nvPr/>
        </p:nvSpPr>
        <p:spPr>
          <a:xfrm>
            <a:off x="583996" y="4226213"/>
            <a:ext cx="9994521" cy="707886"/>
          </a:xfrm>
          <a:prstGeom prst="rect">
            <a:avLst/>
          </a:prstGeom>
          <a:noFill/>
        </p:spPr>
        <p:txBody>
          <a:bodyPr wrap="square" rtlCol="0">
            <a:spAutoFit/>
          </a:bodyPr>
          <a:lstStyle/>
          <a:p>
            <a:r>
              <a:rPr lang="en-US" sz="2000" dirty="0"/>
              <a:t>Each simulation is run for the fixed budge/time to achieve maximum fitness. Maximum fitness correspond to high accuracy. </a:t>
            </a:r>
          </a:p>
        </p:txBody>
      </p:sp>
      <p:graphicFrame>
        <p:nvGraphicFramePr>
          <p:cNvPr id="13" name="Table 12">
            <a:extLst>
              <a:ext uri="{FF2B5EF4-FFF2-40B4-BE49-F238E27FC236}">
                <a16:creationId xmlns:a16="http://schemas.microsoft.com/office/drawing/2014/main" id="{228429F4-D7F7-4E8D-8D32-232CA78622C5}"/>
              </a:ext>
            </a:extLst>
          </p:cNvPr>
          <p:cNvGraphicFramePr>
            <a:graphicFrameLocks noGrp="1"/>
          </p:cNvGraphicFramePr>
          <p:nvPr>
            <p:extLst>
              <p:ext uri="{D42A27DB-BD31-4B8C-83A1-F6EECF244321}">
                <p14:modId xmlns:p14="http://schemas.microsoft.com/office/powerpoint/2010/main" val="1114995817"/>
              </p:ext>
            </p:extLst>
          </p:nvPr>
        </p:nvGraphicFramePr>
        <p:xfrm>
          <a:off x="704455" y="5669413"/>
          <a:ext cx="9060328" cy="927032"/>
        </p:xfrm>
        <a:graphic>
          <a:graphicData uri="http://schemas.openxmlformats.org/drawingml/2006/table">
            <a:tbl>
              <a:tblPr>
                <a:tableStyleId>{5C22544A-7EE6-4342-B048-85BDC9FD1C3A}</a:tableStyleId>
              </a:tblPr>
              <a:tblGrid>
                <a:gridCol w="2013408">
                  <a:extLst>
                    <a:ext uri="{9D8B030D-6E8A-4147-A177-3AD203B41FA5}">
                      <a16:colId xmlns:a16="http://schemas.microsoft.com/office/drawing/2014/main" val="1194088531"/>
                    </a:ext>
                  </a:extLst>
                </a:gridCol>
                <a:gridCol w="1258378">
                  <a:extLst>
                    <a:ext uri="{9D8B030D-6E8A-4147-A177-3AD203B41FA5}">
                      <a16:colId xmlns:a16="http://schemas.microsoft.com/office/drawing/2014/main" val="3510549333"/>
                    </a:ext>
                  </a:extLst>
                </a:gridCol>
                <a:gridCol w="1258378">
                  <a:extLst>
                    <a:ext uri="{9D8B030D-6E8A-4147-A177-3AD203B41FA5}">
                      <a16:colId xmlns:a16="http://schemas.microsoft.com/office/drawing/2014/main" val="4199820925"/>
                    </a:ext>
                  </a:extLst>
                </a:gridCol>
                <a:gridCol w="2013408">
                  <a:extLst>
                    <a:ext uri="{9D8B030D-6E8A-4147-A177-3AD203B41FA5}">
                      <a16:colId xmlns:a16="http://schemas.microsoft.com/office/drawing/2014/main" val="745858142"/>
                    </a:ext>
                  </a:extLst>
                </a:gridCol>
                <a:gridCol w="1258378">
                  <a:extLst>
                    <a:ext uri="{9D8B030D-6E8A-4147-A177-3AD203B41FA5}">
                      <a16:colId xmlns:a16="http://schemas.microsoft.com/office/drawing/2014/main" val="485943236"/>
                    </a:ext>
                  </a:extLst>
                </a:gridCol>
                <a:gridCol w="1258378">
                  <a:extLst>
                    <a:ext uri="{9D8B030D-6E8A-4147-A177-3AD203B41FA5}">
                      <a16:colId xmlns:a16="http://schemas.microsoft.com/office/drawing/2014/main" val="1370939332"/>
                    </a:ext>
                  </a:extLst>
                </a:gridCol>
              </a:tblGrid>
              <a:tr h="463516">
                <a:tc>
                  <a:txBody>
                    <a:bodyPr/>
                    <a:lstStyle/>
                    <a:p>
                      <a:pPr algn="ctr" fontAlgn="b"/>
                      <a:r>
                        <a:rPr lang="en-US" sz="1800" u="none" strike="noStrike">
                          <a:effectLst/>
                        </a:rPr>
                        <a:t>Striker Speed</a:t>
                      </a:r>
                      <a:endParaRPr lang="en-US" sz="18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800" u="none" strike="noStrike">
                          <a:effectLst/>
                        </a:rPr>
                        <a:t>Striker X1</a:t>
                      </a:r>
                      <a:endParaRPr lang="en-US" sz="18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800" u="none" strike="noStrike">
                          <a:effectLst/>
                        </a:rPr>
                        <a:t>Striker X2</a:t>
                      </a:r>
                      <a:endParaRPr lang="en-US" sz="18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800" u="none" strike="noStrike">
                          <a:effectLst/>
                        </a:rPr>
                        <a:t>Vicitm Speed</a:t>
                      </a:r>
                      <a:endParaRPr lang="en-US" sz="18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800" u="none" strike="noStrike" dirty="0">
                          <a:effectLst/>
                        </a:rPr>
                        <a:t>Victim X1</a:t>
                      </a:r>
                      <a:endParaRPr lang="en-US" sz="18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US" sz="1800" u="none" strike="noStrike">
                          <a:effectLst/>
                        </a:rPr>
                        <a:t>Victim X2</a:t>
                      </a:r>
                      <a:endParaRPr lang="en-US" sz="18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417343472"/>
                  </a:ext>
                </a:extLst>
              </a:tr>
              <a:tr h="463516">
                <a:tc>
                  <a:txBody>
                    <a:bodyPr/>
                    <a:lstStyle/>
                    <a:p>
                      <a:pPr algn="ctr" fontAlgn="b"/>
                      <a:r>
                        <a:rPr lang="en-US" sz="1800" u="none" strike="noStrike">
                          <a:effectLst/>
                        </a:rPr>
                        <a:t>35</a:t>
                      </a:r>
                      <a:endParaRPr lang="en-US" sz="18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800" u="none" strike="noStrike">
                          <a:effectLst/>
                        </a:rPr>
                        <a:t>-60</a:t>
                      </a:r>
                      <a:endParaRPr lang="en-US" sz="18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800" u="none" strike="noStrike">
                          <a:effectLst/>
                        </a:rPr>
                        <a:t>-1</a:t>
                      </a:r>
                      <a:endParaRPr lang="en-US" sz="18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800" u="none" strike="noStrike">
                          <a:effectLst/>
                        </a:rPr>
                        <a:t>25</a:t>
                      </a:r>
                      <a:endParaRPr lang="en-US" sz="18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800" u="none" strike="noStrike">
                          <a:effectLst/>
                        </a:rPr>
                        <a:t>2</a:t>
                      </a:r>
                      <a:endParaRPr lang="en-US" sz="18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800" u="none" strike="noStrike" dirty="0">
                          <a:effectLst/>
                        </a:rPr>
                        <a:t>40</a:t>
                      </a:r>
                      <a:endParaRPr lang="en-US" sz="18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459104946"/>
                  </a:ext>
                </a:extLst>
              </a:tr>
            </a:tbl>
          </a:graphicData>
        </a:graphic>
      </p:graphicFrame>
      <p:sp>
        <p:nvSpPr>
          <p:cNvPr id="14" name="TextBox 13">
            <a:extLst>
              <a:ext uri="{FF2B5EF4-FFF2-40B4-BE49-F238E27FC236}">
                <a16:creationId xmlns:a16="http://schemas.microsoft.com/office/drawing/2014/main" id="{15491034-B725-4A2D-869C-0CD2E510915F}"/>
              </a:ext>
            </a:extLst>
          </p:cNvPr>
          <p:cNvSpPr txBox="1"/>
          <p:nvPr/>
        </p:nvSpPr>
        <p:spPr>
          <a:xfrm>
            <a:off x="1199624" y="5037993"/>
            <a:ext cx="8321879" cy="461665"/>
          </a:xfrm>
          <a:prstGeom prst="rect">
            <a:avLst/>
          </a:prstGeom>
          <a:noFill/>
        </p:spPr>
        <p:txBody>
          <a:bodyPr wrap="square" rtlCol="0">
            <a:spAutoFit/>
          </a:bodyPr>
          <a:lstStyle/>
          <a:p>
            <a:r>
              <a:rPr lang="en-US" sz="2400" dirty="0">
                <a:solidFill>
                  <a:schemeClr val="accent6"/>
                </a:solidFill>
              </a:rPr>
              <a:t>The maximum fitness in minimum time is our final output</a:t>
            </a:r>
          </a:p>
        </p:txBody>
      </p:sp>
    </p:spTree>
    <p:extLst>
      <p:ext uri="{BB962C8B-B14F-4D97-AF65-F5344CB8AC3E}">
        <p14:creationId xmlns:p14="http://schemas.microsoft.com/office/powerpoint/2010/main" val="908127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8" name="Group 27">
            <a:extLst>
              <a:ext uri="{FF2B5EF4-FFF2-40B4-BE49-F238E27FC236}">
                <a16:creationId xmlns:a16="http://schemas.microsoft.com/office/drawing/2014/main" id="{B4DE830A-B531-4A3B-96F6-0ECE88B0855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9" name="Straight Connector 28">
              <a:extLst>
                <a:ext uri="{FF2B5EF4-FFF2-40B4-BE49-F238E27FC236}">
                  <a16:creationId xmlns:a16="http://schemas.microsoft.com/office/drawing/2014/main" id="{2813DF2C-461A-4A8F-9679-A172790D1F3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30" name="Straight Connector 29">
              <a:extLst>
                <a:ext uri="{FF2B5EF4-FFF2-40B4-BE49-F238E27FC236}">
                  <a16:creationId xmlns:a16="http://schemas.microsoft.com/office/drawing/2014/main" id="{54CD3A85-C039-4249-86E4-1EB9318B549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31" name="Rectangle 23">
              <a:extLst>
                <a:ext uri="{FF2B5EF4-FFF2-40B4-BE49-F238E27FC236}">
                  <a16:creationId xmlns:a16="http://schemas.microsoft.com/office/drawing/2014/main" id="{887EA6D2-2883-42C2-993D-094CA6D65D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Rectangle 25">
              <a:extLst>
                <a:ext uri="{FF2B5EF4-FFF2-40B4-BE49-F238E27FC236}">
                  <a16:creationId xmlns:a16="http://schemas.microsoft.com/office/drawing/2014/main" id="{3B895046-636F-4D1B-ACA4-29AA0CB332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Isosceles Triangle 32">
              <a:extLst>
                <a:ext uri="{FF2B5EF4-FFF2-40B4-BE49-F238E27FC236}">
                  <a16:creationId xmlns:a16="http://schemas.microsoft.com/office/drawing/2014/main" id="{C6B0CDE3-E054-4EDD-A43B-F96843D8B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4" name="Rectangle 27">
              <a:extLst>
                <a:ext uri="{FF2B5EF4-FFF2-40B4-BE49-F238E27FC236}">
                  <a16:creationId xmlns:a16="http://schemas.microsoft.com/office/drawing/2014/main" id="{3B66B1A2-F145-4C9B-85CC-4BF30D58CB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5" name="Rectangle 28">
              <a:extLst>
                <a:ext uri="{FF2B5EF4-FFF2-40B4-BE49-F238E27FC236}">
                  <a16:creationId xmlns:a16="http://schemas.microsoft.com/office/drawing/2014/main" id="{5D4FC972-94B3-4035-8D31-E668C132B4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6" name="Rectangle 29">
              <a:extLst>
                <a:ext uri="{FF2B5EF4-FFF2-40B4-BE49-F238E27FC236}">
                  <a16:creationId xmlns:a16="http://schemas.microsoft.com/office/drawing/2014/main" id="{374B9941-AFBE-4A77-A50E-B6EA04A746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7" name="Isosceles Triangle 36">
              <a:extLst>
                <a:ext uri="{FF2B5EF4-FFF2-40B4-BE49-F238E27FC236}">
                  <a16:creationId xmlns:a16="http://schemas.microsoft.com/office/drawing/2014/main" id="{27A982C5-2C38-4CE9-BC18-94697AD657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8" name="Isosceles Triangle 37">
              <a:extLst>
                <a:ext uri="{FF2B5EF4-FFF2-40B4-BE49-F238E27FC236}">
                  <a16:creationId xmlns:a16="http://schemas.microsoft.com/office/drawing/2014/main" id="{0060D8D1-7BB1-498F-AFBB-ADAC130A9E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7B3DF132-25AB-4F0B-9904-77DFF7BBB1A4}"/>
              </a:ext>
            </a:extLst>
          </p:cNvPr>
          <p:cNvSpPr>
            <a:spLocks noGrp="1"/>
          </p:cNvSpPr>
          <p:nvPr>
            <p:ph type="title"/>
          </p:nvPr>
        </p:nvSpPr>
        <p:spPr>
          <a:xfrm>
            <a:off x="6094855" y="1261331"/>
            <a:ext cx="3497565" cy="3002662"/>
          </a:xfrm>
        </p:spPr>
        <p:txBody>
          <a:bodyPr vert="horz" lIns="91440" tIns="45720" rIns="91440" bIns="45720" rtlCol="0" anchor="b">
            <a:normAutofit/>
          </a:bodyPr>
          <a:lstStyle/>
          <a:p>
            <a:r>
              <a:rPr lang="en-US" sz="4400" kern="1200">
                <a:solidFill>
                  <a:schemeClr val="accent1"/>
                </a:solidFill>
                <a:latin typeface="+mj-lt"/>
                <a:ea typeface="+mj-ea"/>
                <a:cs typeface="+mj-cs"/>
              </a:rPr>
              <a:t>Thank You</a:t>
            </a:r>
          </a:p>
        </p:txBody>
      </p:sp>
      <p:sp>
        <p:nvSpPr>
          <p:cNvPr id="4" name="Text Placeholder 3">
            <a:extLst>
              <a:ext uri="{FF2B5EF4-FFF2-40B4-BE49-F238E27FC236}">
                <a16:creationId xmlns:a16="http://schemas.microsoft.com/office/drawing/2014/main" id="{4E3B9498-B565-432C-AB3E-332749D354D8}"/>
              </a:ext>
            </a:extLst>
          </p:cNvPr>
          <p:cNvSpPr>
            <a:spLocks noGrp="1"/>
          </p:cNvSpPr>
          <p:nvPr>
            <p:ph type="body" idx="1"/>
          </p:nvPr>
        </p:nvSpPr>
        <p:spPr>
          <a:xfrm>
            <a:off x="6094374" y="4263992"/>
            <a:ext cx="3498045" cy="1325857"/>
          </a:xfrm>
        </p:spPr>
        <p:txBody>
          <a:bodyPr vert="horz" lIns="91440" tIns="45720" rIns="91440" bIns="45720" rtlCol="0" anchor="t">
            <a:normAutofit/>
          </a:bodyPr>
          <a:lstStyle/>
          <a:p>
            <a:r>
              <a:rPr lang="en-US" sz="1800"/>
              <a:t>Any Questions</a:t>
            </a:r>
          </a:p>
        </p:txBody>
      </p:sp>
      <p:sp>
        <p:nvSpPr>
          <p:cNvPr id="42" name="Isosceles Triangle 39">
            <a:extLst>
              <a:ext uri="{FF2B5EF4-FFF2-40B4-BE49-F238E27FC236}">
                <a16:creationId xmlns:a16="http://schemas.microsoft.com/office/drawing/2014/main" id="{AA330523-F25B-4007-B3E5-ABB5637D16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174" y="1270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pic>
        <p:nvPicPr>
          <p:cNvPr id="8" name="Graphic 7" descr="Questions">
            <a:extLst>
              <a:ext uri="{FF2B5EF4-FFF2-40B4-BE49-F238E27FC236}">
                <a16:creationId xmlns:a16="http://schemas.microsoft.com/office/drawing/2014/main" id="{CCDCA6F6-9866-4704-A98B-BE902DAE7B3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440617" y="1261330"/>
            <a:ext cx="4335340" cy="4335340"/>
          </a:xfrm>
          <a:prstGeom prst="rect">
            <a:avLst/>
          </a:prstGeom>
        </p:spPr>
      </p:pic>
    </p:spTree>
    <p:extLst>
      <p:ext uri="{BB962C8B-B14F-4D97-AF65-F5344CB8AC3E}">
        <p14:creationId xmlns:p14="http://schemas.microsoft.com/office/powerpoint/2010/main" val="33554850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9F4444CE-BC8D-4D61-B303-4C05614E6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E8212F0-83E5-45CD-ABE5-77F913D871F6}"/>
              </a:ext>
            </a:extLst>
          </p:cNvPr>
          <p:cNvSpPr>
            <a:spLocks noGrp="1"/>
          </p:cNvSpPr>
          <p:nvPr>
            <p:ph type="title"/>
          </p:nvPr>
        </p:nvSpPr>
        <p:spPr>
          <a:xfrm>
            <a:off x="1286933" y="609600"/>
            <a:ext cx="10197494" cy="1099457"/>
          </a:xfrm>
        </p:spPr>
        <p:txBody>
          <a:bodyPr>
            <a:normAutofit/>
          </a:bodyPr>
          <a:lstStyle/>
          <a:p>
            <a:r>
              <a:rPr lang="en-US"/>
              <a:t>Motivation</a:t>
            </a:r>
          </a:p>
        </p:txBody>
      </p:sp>
      <p:sp>
        <p:nvSpPr>
          <p:cNvPr id="30" name="Isosceles Triangle 29">
            <a:extLst>
              <a:ext uri="{FF2B5EF4-FFF2-40B4-BE49-F238E27FC236}">
                <a16:creationId xmlns:a16="http://schemas.microsoft.com/office/drawing/2014/main" id="{73772B81-181F-48B7-8826-4D9686D15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Isosceles Triangle 31">
            <a:extLst>
              <a:ext uri="{FF2B5EF4-FFF2-40B4-BE49-F238E27FC236}">
                <a16:creationId xmlns:a16="http://schemas.microsoft.com/office/drawing/2014/main" id="{B2205F6E-03C6-4E92-877C-E2482F659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43267"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5" name="Content Placeholder 2">
            <a:extLst>
              <a:ext uri="{FF2B5EF4-FFF2-40B4-BE49-F238E27FC236}">
                <a16:creationId xmlns:a16="http://schemas.microsoft.com/office/drawing/2014/main" id="{5A43FBA4-6A83-46F8-BF41-B97E3FCDACC2}"/>
              </a:ext>
            </a:extLst>
          </p:cNvPr>
          <p:cNvGraphicFramePr>
            <a:graphicFrameLocks noGrp="1"/>
          </p:cNvGraphicFramePr>
          <p:nvPr>
            <p:ph idx="1"/>
            <p:extLst>
              <p:ext uri="{D42A27DB-BD31-4B8C-83A1-F6EECF244321}">
                <p14:modId xmlns:p14="http://schemas.microsoft.com/office/powerpoint/2010/main" val="2393127840"/>
              </p:ext>
            </p:extLst>
          </p:nvPr>
        </p:nvGraphicFramePr>
        <p:xfrm>
          <a:off x="1286933" y="1948543"/>
          <a:ext cx="9618133" cy="409348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75629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32D317-1E1D-4D07-868A-D3653C10751E}"/>
              </a:ext>
            </a:extLst>
          </p:cNvPr>
          <p:cNvSpPr>
            <a:spLocks noGrp="1"/>
          </p:cNvSpPr>
          <p:nvPr>
            <p:ph type="title"/>
          </p:nvPr>
        </p:nvSpPr>
        <p:spPr/>
        <p:txBody>
          <a:bodyPr anchor="t">
            <a:normAutofit/>
          </a:bodyPr>
          <a:lstStyle/>
          <a:p>
            <a:r>
              <a:rPr lang="en-US" dirty="0"/>
              <a:t>Problem Statement</a:t>
            </a:r>
          </a:p>
        </p:txBody>
      </p:sp>
      <p:sp>
        <p:nvSpPr>
          <p:cNvPr id="3" name="Content Placeholder 2">
            <a:extLst>
              <a:ext uri="{FF2B5EF4-FFF2-40B4-BE49-F238E27FC236}">
                <a16:creationId xmlns:a16="http://schemas.microsoft.com/office/drawing/2014/main" id="{C8DB93CD-7972-49E3-8F65-5593CEB808F0}"/>
              </a:ext>
            </a:extLst>
          </p:cNvPr>
          <p:cNvSpPr>
            <a:spLocks noGrp="1"/>
          </p:cNvSpPr>
          <p:nvPr>
            <p:ph sz="half" idx="1"/>
          </p:nvPr>
        </p:nvSpPr>
        <p:spPr>
          <a:xfrm>
            <a:off x="639501" y="1930400"/>
            <a:ext cx="4184035" cy="3880772"/>
          </a:xfrm>
        </p:spPr>
        <p:txBody>
          <a:bodyPr>
            <a:normAutofit/>
          </a:bodyPr>
          <a:lstStyle/>
          <a:p>
            <a:pPr>
              <a:lnSpc>
                <a:spcPct val="90000"/>
              </a:lnSpc>
            </a:pPr>
            <a:endParaRPr lang="en-US" sz="1400" dirty="0"/>
          </a:p>
          <a:p>
            <a:pPr>
              <a:lnSpc>
                <a:spcPct val="90000"/>
              </a:lnSpc>
            </a:pPr>
            <a:r>
              <a:rPr lang="en-US" sz="2000" dirty="0"/>
              <a:t>Explore the parameters such as way points and velocity for the reconstruction of car crash scenario of self-driving cars from police car crash report by extraction the aftermath information to evaluate the accuracy of the car crash simulation in realistic simulated environments.</a:t>
            </a:r>
          </a:p>
          <a:p>
            <a:pPr marL="0" indent="0">
              <a:lnSpc>
                <a:spcPct val="90000"/>
              </a:lnSpc>
              <a:buNone/>
            </a:pPr>
            <a:endParaRPr lang="en-US" sz="2000" dirty="0"/>
          </a:p>
          <a:p>
            <a:pPr marL="0" indent="0">
              <a:lnSpc>
                <a:spcPct val="90000"/>
              </a:lnSpc>
              <a:buNone/>
            </a:pPr>
            <a:endParaRPr lang="en-US" sz="2000" dirty="0"/>
          </a:p>
        </p:txBody>
      </p:sp>
      <p:sp>
        <p:nvSpPr>
          <p:cNvPr id="8" name="Content Placeholder 7">
            <a:extLst>
              <a:ext uri="{FF2B5EF4-FFF2-40B4-BE49-F238E27FC236}">
                <a16:creationId xmlns:a16="http://schemas.microsoft.com/office/drawing/2014/main" id="{DAC45009-52F3-4752-B551-4D8688D25F7B}"/>
              </a:ext>
            </a:extLst>
          </p:cNvPr>
          <p:cNvSpPr>
            <a:spLocks noGrp="1"/>
          </p:cNvSpPr>
          <p:nvPr>
            <p:ph sz="half" idx="2"/>
          </p:nvPr>
        </p:nvSpPr>
        <p:spPr/>
        <p:txBody>
          <a:bodyPr>
            <a:normAutofit/>
          </a:bodyPr>
          <a:lstStyle/>
          <a:p>
            <a:pPr marL="457200" indent="-457200">
              <a:lnSpc>
                <a:spcPct val="90000"/>
              </a:lnSpc>
              <a:buFont typeface="+mj-lt"/>
              <a:buAutoNum type="arabicPeriod"/>
            </a:pPr>
            <a:r>
              <a:rPr lang="en-US" dirty="0"/>
              <a:t>Post-Crash Data Extraction</a:t>
            </a:r>
          </a:p>
          <a:p>
            <a:pPr marL="457200" indent="-457200">
              <a:lnSpc>
                <a:spcPct val="90000"/>
              </a:lnSpc>
              <a:buFont typeface="+mj-lt"/>
              <a:buAutoNum type="arabicPeriod"/>
            </a:pPr>
            <a:r>
              <a:rPr lang="en-US" dirty="0"/>
              <a:t>Open Street Map Road Geometry Data Extraction</a:t>
            </a:r>
          </a:p>
          <a:p>
            <a:pPr marL="457200" indent="-457200">
              <a:lnSpc>
                <a:spcPct val="90000"/>
              </a:lnSpc>
              <a:buFont typeface="+mj-lt"/>
              <a:buAutoNum type="arabicPeriod"/>
            </a:pPr>
            <a:r>
              <a:rPr lang="en-US" dirty="0"/>
              <a:t>Finding the best parameters such as Velocity and Way Points. </a:t>
            </a:r>
          </a:p>
          <a:p>
            <a:endParaRPr lang="en-US" dirty="0"/>
          </a:p>
        </p:txBody>
      </p:sp>
      <p:pic>
        <p:nvPicPr>
          <p:cNvPr id="7" name="Graphic 6" descr="Car">
            <a:extLst>
              <a:ext uri="{FF2B5EF4-FFF2-40B4-BE49-F238E27FC236}">
                <a16:creationId xmlns:a16="http://schemas.microsoft.com/office/drawing/2014/main" id="{5CA3D2F5-99FE-4821-9A88-1F0AB3E6C21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476002" y="3518314"/>
            <a:ext cx="3145536" cy="3145536"/>
          </a:xfrm>
          <a:prstGeom prst="rect">
            <a:avLst/>
          </a:prstGeom>
        </p:spPr>
      </p:pic>
    </p:spTree>
    <p:extLst>
      <p:ext uri="{BB962C8B-B14F-4D97-AF65-F5344CB8AC3E}">
        <p14:creationId xmlns:p14="http://schemas.microsoft.com/office/powerpoint/2010/main" val="27653874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DBC3DF-EBE3-4E31-A40D-71047D01A019}"/>
              </a:ext>
            </a:extLst>
          </p:cNvPr>
          <p:cNvSpPr>
            <a:spLocks noGrp="1"/>
          </p:cNvSpPr>
          <p:nvPr>
            <p:ph type="title"/>
          </p:nvPr>
        </p:nvSpPr>
        <p:spPr>
          <a:xfrm>
            <a:off x="5603008" y="568854"/>
            <a:ext cx="4062264" cy="1280919"/>
          </a:xfrm>
        </p:spPr>
        <p:txBody>
          <a:bodyPr>
            <a:normAutofit/>
          </a:bodyPr>
          <a:lstStyle/>
          <a:p>
            <a:r>
              <a:rPr lang="en-US" dirty="0"/>
              <a:t>Proposed Solution</a:t>
            </a:r>
          </a:p>
        </p:txBody>
      </p:sp>
      <p:pic>
        <p:nvPicPr>
          <p:cNvPr id="6" name="Picture 5" descr="A close up of a device&#10;&#10;Description automatically generated">
            <a:extLst>
              <a:ext uri="{FF2B5EF4-FFF2-40B4-BE49-F238E27FC236}">
                <a16:creationId xmlns:a16="http://schemas.microsoft.com/office/drawing/2014/main" id="{278DDEDA-D221-43E8-A843-26693DC024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6852" y="635200"/>
            <a:ext cx="904672" cy="904672"/>
          </a:xfrm>
          <a:prstGeom prst="rect">
            <a:avLst/>
          </a:prstGeom>
        </p:spPr>
      </p:pic>
      <p:pic>
        <p:nvPicPr>
          <p:cNvPr id="8" name="Picture 7" descr="A close up of a logo&#10;&#10;Description automatically generated">
            <a:extLst>
              <a:ext uri="{FF2B5EF4-FFF2-40B4-BE49-F238E27FC236}">
                <a16:creationId xmlns:a16="http://schemas.microsoft.com/office/drawing/2014/main" id="{BA4AFD4E-BC25-4858-AB5E-A46389249F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45713" y="516847"/>
            <a:ext cx="996984" cy="996984"/>
          </a:xfrm>
          <a:prstGeom prst="rect">
            <a:avLst/>
          </a:prstGeom>
        </p:spPr>
      </p:pic>
      <p:pic>
        <p:nvPicPr>
          <p:cNvPr id="10" name="Picture 9">
            <a:extLst>
              <a:ext uri="{FF2B5EF4-FFF2-40B4-BE49-F238E27FC236}">
                <a16:creationId xmlns:a16="http://schemas.microsoft.com/office/drawing/2014/main" id="{1CC7A2F7-7070-4C74-BCEB-3B34F351F06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45712" y="2439797"/>
            <a:ext cx="996985" cy="996985"/>
          </a:xfrm>
          <a:prstGeom prst="rect">
            <a:avLst/>
          </a:prstGeom>
        </p:spPr>
      </p:pic>
      <p:pic>
        <p:nvPicPr>
          <p:cNvPr id="2052" name="Picture 4" descr="Image result for data mining icon png">
            <a:extLst>
              <a:ext uri="{FF2B5EF4-FFF2-40B4-BE49-F238E27FC236}">
                <a16:creationId xmlns:a16="http://schemas.microsoft.com/office/drawing/2014/main" id="{F29B87DE-7899-4C1A-84FF-2F516A512CC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12630" y="516847"/>
            <a:ext cx="963038" cy="96303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A view of the side of a mountain road&#10;&#10;Description automatically generated">
            <a:extLst>
              <a:ext uri="{FF2B5EF4-FFF2-40B4-BE49-F238E27FC236}">
                <a16:creationId xmlns:a16="http://schemas.microsoft.com/office/drawing/2014/main" id="{5120A753-93E4-4040-87C2-75FA0058096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84927" y="2524758"/>
            <a:ext cx="1841426" cy="811753"/>
          </a:xfrm>
          <a:prstGeom prst="rect">
            <a:avLst/>
          </a:prstGeom>
        </p:spPr>
      </p:pic>
      <p:pic>
        <p:nvPicPr>
          <p:cNvPr id="14" name="Picture 13" descr="A picture containing road, sky, outdoor, orange&#10;&#10;Description automatically generated">
            <a:extLst>
              <a:ext uri="{FF2B5EF4-FFF2-40B4-BE49-F238E27FC236}">
                <a16:creationId xmlns:a16="http://schemas.microsoft.com/office/drawing/2014/main" id="{7C52DC3C-6F4C-42AF-BBF5-6EA70DD76E6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665649" y="2447056"/>
            <a:ext cx="1727063" cy="967155"/>
          </a:xfrm>
          <a:prstGeom prst="rect">
            <a:avLst/>
          </a:prstGeom>
        </p:spPr>
      </p:pic>
      <p:pic>
        <p:nvPicPr>
          <p:cNvPr id="16" name="Picture 15" descr="A picture containing object, indoor&#10;&#10;Description automatically generated">
            <a:extLst>
              <a:ext uri="{FF2B5EF4-FFF2-40B4-BE49-F238E27FC236}">
                <a16:creationId xmlns:a16="http://schemas.microsoft.com/office/drawing/2014/main" id="{60E16704-27D7-4AF1-AAE3-AE6B6052F18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588994" y="4367766"/>
            <a:ext cx="1924883" cy="1280922"/>
          </a:xfrm>
          <a:prstGeom prst="rect">
            <a:avLst/>
          </a:prstGeom>
        </p:spPr>
      </p:pic>
      <p:pic>
        <p:nvPicPr>
          <p:cNvPr id="18" name="Picture 17">
            <a:extLst>
              <a:ext uri="{FF2B5EF4-FFF2-40B4-BE49-F238E27FC236}">
                <a16:creationId xmlns:a16="http://schemas.microsoft.com/office/drawing/2014/main" id="{E2620CEA-D620-4EA6-9EB4-73536D46F47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681997" y="4373872"/>
            <a:ext cx="1921011" cy="1344708"/>
          </a:xfrm>
          <a:prstGeom prst="rect">
            <a:avLst/>
          </a:prstGeom>
        </p:spPr>
      </p:pic>
      <p:pic>
        <p:nvPicPr>
          <p:cNvPr id="20" name="Picture 19" descr="A picture containing reptile, animal&#10;&#10;Description automatically generated">
            <a:extLst>
              <a:ext uri="{FF2B5EF4-FFF2-40B4-BE49-F238E27FC236}">
                <a16:creationId xmlns:a16="http://schemas.microsoft.com/office/drawing/2014/main" id="{11E08865-B2DE-4774-912D-35B84B7BFCEA}"/>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624738" y="4418203"/>
            <a:ext cx="1261940" cy="1318026"/>
          </a:xfrm>
          <a:prstGeom prst="rect">
            <a:avLst/>
          </a:prstGeom>
        </p:spPr>
      </p:pic>
      <p:cxnSp>
        <p:nvCxnSpPr>
          <p:cNvPr id="22" name="Straight Arrow Connector 21">
            <a:extLst>
              <a:ext uri="{FF2B5EF4-FFF2-40B4-BE49-F238E27FC236}">
                <a16:creationId xmlns:a16="http://schemas.microsoft.com/office/drawing/2014/main" id="{64FF775B-3FD1-4FFF-928E-64A668A4F3A3}"/>
              </a:ext>
            </a:extLst>
          </p:cNvPr>
          <p:cNvCxnSpPr/>
          <p:nvPr/>
        </p:nvCxnSpPr>
        <p:spPr>
          <a:xfrm>
            <a:off x="1488332" y="1070043"/>
            <a:ext cx="26264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D3FBF939-9D25-4FE1-87F0-50ADE7E4936C}"/>
              </a:ext>
            </a:extLst>
          </p:cNvPr>
          <p:cNvCxnSpPr/>
          <p:nvPr/>
        </p:nvCxnSpPr>
        <p:spPr>
          <a:xfrm>
            <a:off x="3246539" y="1070043"/>
            <a:ext cx="51172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C597AC48-055E-414B-B965-8C8220609B16}"/>
              </a:ext>
            </a:extLst>
          </p:cNvPr>
          <p:cNvCxnSpPr/>
          <p:nvPr/>
        </p:nvCxnSpPr>
        <p:spPr>
          <a:xfrm>
            <a:off x="4538444" y="1795244"/>
            <a:ext cx="0" cy="4194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91CC4D07-E4FE-43CC-BBC1-877C3D4C9521}"/>
              </a:ext>
            </a:extLst>
          </p:cNvPr>
          <p:cNvCxnSpPr/>
          <p:nvPr/>
        </p:nvCxnSpPr>
        <p:spPr>
          <a:xfrm>
            <a:off x="2441196" y="1753299"/>
            <a:ext cx="0" cy="3858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48183A78-3666-4B96-A423-33C0B50E721A}"/>
              </a:ext>
            </a:extLst>
          </p:cNvPr>
          <p:cNvCxnSpPr/>
          <p:nvPr/>
        </p:nvCxnSpPr>
        <p:spPr>
          <a:xfrm>
            <a:off x="3103927" y="2894202"/>
            <a:ext cx="41944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48" name="Straight Arrow Connector 2047">
            <a:extLst>
              <a:ext uri="{FF2B5EF4-FFF2-40B4-BE49-F238E27FC236}">
                <a16:creationId xmlns:a16="http://schemas.microsoft.com/office/drawing/2014/main" id="{4C12BAB2-F1E9-41DC-8CC8-A2D504DED690}"/>
              </a:ext>
            </a:extLst>
          </p:cNvPr>
          <p:cNvCxnSpPr/>
          <p:nvPr/>
        </p:nvCxnSpPr>
        <p:spPr>
          <a:xfrm>
            <a:off x="5847127" y="2936147"/>
            <a:ext cx="47747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51" name="Straight Arrow Connector 2050">
            <a:extLst>
              <a:ext uri="{FF2B5EF4-FFF2-40B4-BE49-F238E27FC236}">
                <a16:creationId xmlns:a16="http://schemas.microsoft.com/office/drawing/2014/main" id="{B713FEE3-8D4D-4CFF-AE14-13EF707CDD1F}"/>
              </a:ext>
            </a:extLst>
          </p:cNvPr>
          <p:cNvCxnSpPr>
            <a:cxnSpLocks/>
          </p:cNvCxnSpPr>
          <p:nvPr/>
        </p:nvCxnSpPr>
        <p:spPr>
          <a:xfrm>
            <a:off x="7534658" y="3657600"/>
            <a:ext cx="0" cy="5759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54" name="Straight Arrow Connector 2053">
            <a:extLst>
              <a:ext uri="{FF2B5EF4-FFF2-40B4-BE49-F238E27FC236}">
                <a16:creationId xmlns:a16="http://schemas.microsoft.com/office/drawing/2014/main" id="{F9A6C534-BA37-4BFC-B91E-FFA9A43028BF}"/>
              </a:ext>
            </a:extLst>
          </p:cNvPr>
          <p:cNvCxnSpPr/>
          <p:nvPr/>
        </p:nvCxnSpPr>
        <p:spPr>
          <a:xfrm flipH="1">
            <a:off x="5526353" y="5008227"/>
            <a:ext cx="49299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56" name="Straight Arrow Connector 2055">
            <a:extLst>
              <a:ext uri="{FF2B5EF4-FFF2-40B4-BE49-F238E27FC236}">
                <a16:creationId xmlns:a16="http://schemas.microsoft.com/office/drawing/2014/main" id="{95B94DD5-C3D6-4678-B354-366E9304C2C6}"/>
              </a:ext>
            </a:extLst>
          </p:cNvPr>
          <p:cNvCxnSpPr/>
          <p:nvPr/>
        </p:nvCxnSpPr>
        <p:spPr>
          <a:xfrm flipH="1">
            <a:off x="3036815" y="5058561"/>
            <a:ext cx="38589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938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05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04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051"/>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2054"/>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8"/>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2056"/>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892525-EA74-406B-85FC-DF2FC6BB90FB}"/>
              </a:ext>
            </a:extLst>
          </p:cNvPr>
          <p:cNvSpPr>
            <a:spLocks noGrp="1"/>
          </p:cNvSpPr>
          <p:nvPr>
            <p:ph type="title"/>
          </p:nvPr>
        </p:nvSpPr>
        <p:spPr/>
        <p:txBody>
          <a:bodyPr/>
          <a:lstStyle/>
          <a:p>
            <a:r>
              <a:rPr lang="en-US" dirty="0"/>
              <a:t>Natural Language Processing</a:t>
            </a:r>
          </a:p>
        </p:txBody>
      </p:sp>
      <p:sp>
        <p:nvSpPr>
          <p:cNvPr id="3" name="Content Placeholder 2">
            <a:extLst>
              <a:ext uri="{FF2B5EF4-FFF2-40B4-BE49-F238E27FC236}">
                <a16:creationId xmlns:a16="http://schemas.microsoft.com/office/drawing/2014/main" id="{866CC732-FE39-46F5-8628-5F233BD3B17A}"/>
              </a:ext>
            </a:extLst>
          </p:cNvPr>
          <p:cNvSpPr>
            <a:spLocks noGrp="1"/>
          </p:cNvSpPr>
          <p:nvPr>
            <p:ph idx="1"/>
          </p:nvPr>
        </p:nvSpPr>
        <p:spPr>
          <a:xfrm>
            <a:off x="677333" y="1376219"/>
            <a:ext cx="9242521" cy="5209308"/>
          </a:xfrm>
        </p:spPr>
        <p:txBody>
          <a:bodyPr>
            <a:normAutofit/>
          </a:bodyPr>
          <a:lstStyle/>
          <a:p>
            <a:r>
              <a:rPr lang="en-US" sz="2400" dirty="0"/>
              <a:t>Preprocessing</a:t>
            </a:r>
          </a:p>
          <a:p>
            <a:r>
              <a:rPr lang="en-US" sz="2400" dirty="0"/>
              <a:t>Dictionary Expansion</a:t>
            </a:r>
          </a:p>
          <a:p>
            <a:r>
              <a:rPr lang="en-US" sz="2400" dirty="0"/>
              <a:t>Post-Crash Event Sentences Extraction</a:t>
            </a:r>
          </a:p>
          <a:p>
            <a:r>
              <a:rPr lang="en-US" sz="2400" dirty="0"/>
              <a:t>Post-Crash Event Extraction (</a:t>
            </a:r>
            <a:r>
              <a:rPr lang="en-US" sz="2400" b="1" dirty="0"/>
              <a:t>Striker and Victim Vehicle</a:t>
            </a:r>
            <a:r>
              <a:rPr lang="en-US" sz="2400" dirty="0"/>
              <a:t>)</a:t>
            </a:r>
          </a:p>
          <a:p>
            <a:pPr lvl="1">
              <a:buFont typeface="Wingdings" panose="05000000000000000000" pitchFamily="2" charset="2"/>
              <a:buChar char="§"/>
            </a:pPr>
            <a:r>
              <a:rPr lang="en-US" sz="2400" dirty="0"/>
              <a:t>Rotation</a:t>
            </a:r>
          </a:p>
          <a:p>
            <a:pPr lvl="1">
              <a:buFont typeface="Wingdings" panose="05000000000000000000" pitchFamily="2" charset="2"/>
              <a:buChar char="§"/>
            </a:pPr>
            <a:r>
              <a:rPr lang="en-US" sz="2400" dirty="0"/>
              <a:t>Degrees</a:t>
            </a:r>
          </a:p>
          <a:p>
            <a:pPr lvl="1">
              <a:buFont typeface="Wingdings" panose="05000000000000000000" pitchFamily="2" charset="2"/>
              <a:buChar char="§"/>
            </a:pPr>
            <a:r>
              <a:rPr lang="en-US" sz="2400" dirty="0"/>
              <a:t>Direction</a:t>
            </a:r>
          </a:p>
          <a:p>
            <a:pPr lvl="1">
              <a:buFont typeface="Wingdings" panose="05000000000000000000" pitchFamily="2" charset="2"/>
              <a:buChar char="§"/>
            </a:pPr>
            <a:r>
              <a:rPr lang="en-US" sz="2400" dirty="0"/>
              <a:t>Distance from Crash Point</a:t>
            </a:r>
          </a:p>
          <a:p>
            <a:pPr lvl="1">
              <a:buFont typeface="Wingdings" panose="05000000000000000000" pitchFamily="2" charset="2"/>
              <a:buChar char="§"/>
            </a:pPr>
            <a:endParaRPr lang="en-US" sz="2400" dirty="0"/>
          </a:p>
          <a:p>
            <a:pPr>
              <a:buFont typeface="Wingdings" panose="05000000000000000000" pitchFamily="2" charset="2"/>
              <a:buChar char="q"/>
            </a:pPr>
            <a:r>
              <a:rPr lang="en-US" sz="2400" dirty="0"/>
              <a:t>Triples Creation – Subject, Verb, Object</a:t>
            </a:r>
          </a:p>
          <a:p>
            <a:pPr marL="0" indent="0">
              <a:buNone/>
            </a:pPr>
            <a:endParaRPr lang="en-US" dirty="0"/>
          </a:p>
          <a:p>
            <a:endParaRPr lang="en-US" dirty="0"/>
          </a:p>
        </p:txBody>
      </p:sp>
      <p:pic>
        <p:nvPicPr>
          <p:cNvPr id="4" name="Picture 4" descr="Image result for data mining icon png">
            <a:extLst>
              <a:ext uri="{FF2B5EF4-FFF2-40B4-BE49-F238E27FC236}">
                <a16:creationId xmlns:a16="http://schemas.microsoft.com/office/drawing/2014/main" id="{86639233-355E-4563-8C82-F5F688C34B2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94741" y="487664"/>
            <a:ext cx="963038" cy="9630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19476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C05313-7582-48E2-94B9-F73D522D4C82}"/>
              </a:ext>
            </a:extLst>
          </p:cNvPr>
          <p:cNvSpPr>
            <a:spLocks noGrp="1"/>
          </p:cNvSpPr>
          <p:nvPr>
            <p:ph type="title"/>
          </p:nvPr>
        </p:nvSpPr>
        <p:spPr/>
        <p:txBody>
          <a:bodyPr/>
          <a:lstStyle/>
          <a:p>
            <a:r>
              <a:rPr lang="en-US" dirty="0"/>
              <a:t>Pre-Crash and Crash Event Data (AC3R)</a:t>
            </a:r>
          </a:p>
        </p:txBody>
      </p:sp>
      <p:sp>
        <p:nvSpPr>
          <p:cNvPr id="3" name="Content Placeholder 2">
            <a:extLst>
              <a:ext uri="{FF2B5EF4-FFF2-40B4-BE49-F238E27FC236}">
                <a16:creationId xmlns:a16="http://schemas.microsoft.com/office/drawing/2014/main" id="{78DB2B4F-05F0-49E2-8BAB-8C5BBB129362}"/>
              </a:ext>
            </a:extLst>
          </p:cNvPr>
          <p:cNvSpPr>
            <a:spLocks noGrp="1"/>
          </p:cNvSpPr>
          <p:nvPr>
            <p:ph idx="1"/>
          </p:nvPr>
        </p:nvSpPr>
        <p:spPr>
          <a:xfrm>
            <a:off x="677334" y="1449421"/>
            <a:ext cx="8596668" cy="4591941"/>
          </a:xfrm>
        </p:spPr>
        <p:txBody>
          <a:bodyPr>
            <a:normAutofit/>
          </a:bodyPr>
          <a:lstStyle/>
          <a:p>
            <a:pPr marL="0" indent="0">
              <a:buNone/>
            </a:pPr>
            <a:r>
              <a:rPr lang="en-US" sz="2400" b="1" dirty="0"/>
              <a:t>Striker and Victim Vehicle. </a:t>
            </a:r>
          </a:p>
          <a:p>
            <a:pPr marL="0" indent="0">
              <a:buNone/>
            </a:pPr>
            <a:endParaRPr lang="en-US" sz="2400" b="1" dirty="0"/>
          </a:p>
          <a:p>
            <a:r>
              <a:rPr lang="en-US" sz="2400" dirty="0"/>
              <a:t>Pre-Crash Event</a:t>
            </a:r>
          </a:p>
          <a:p>
            <a:pPr lvl="1">
              <a:buFont typeface="Wingdings" panose="05000000000000000000" pitchFamily="2" charset="2"/>
              <a:buChar char="§"/>
            </a:pPr>
            <a:r>
              <a:rPr lang="en-US" sz="2400" dirty="0"/>
              <a:t>Initial Direction of Car. </a:t>
            </a:r>
          </a:p>
          <a:p>
            <a:pPr lvl="1">
              <a:buFont typeface="Wingdings" panose="05000000000000000000" pitchFamily="2" charset="2"/>
              <a:buChar char="§"/>
            </a:pPr>
            <a:r>
              <a:rPr lang="en-US" sz="2400" dirty="0"/>
              <a:t>Number of lanes </a:t>
            </a:r>
          </a:p>
          <a:p>
            <a:pPr lvl="1">
              <a:buFont typeface="Wingdings" panose="05000000000000000000" pitchFamily="2" charset="2"/>
              <a:buChar char="§"/>
            </a:pPr>
            <a:r>
              <a:rPr lang="en-US" sz="2400" dirty="0"/>
              <a:t>Type of Road-  For Instance, T-Intersection</a:t>
            </a:r>
          </a:p>
          <a:p>
            <a:pPr marL="457200" lvl="1" indent="0">
              <a:buNone/>
            </a:pPr>
            <a:endParaRPr lang="en-US" sz="2400" dirty="0"/>
          </a:p>
          <a:p>
            <a:r>
              <a:rPr lang="en-US" sz="2400" dirty="0"/>
              <a:t>Crash Event</a:t>
            </a:r>
          </a:p>
          <a:p>
            <a:pPr lvl="1">
              <a:buFont typeface="Wingdings" panose="05000000000000000000" pitchFamily="2" charset="2"/>
              <a:buChar char="§"/>
            </a:pPr>
            <a:r>
              <a:rPr lang="en-US" sz="2400" dirty="0"/>
              <a:t>Car Damage Area. </a:t>
            </a:r>
          </a:p>
        </p:txBody>
      </p:sp>
    </p:spTree>
    <p:extLst>
      <p:ext uri="{BB962C8B-B14F-4D97-AF65-F5344CB8AC3E}">
        <p14:creationId xmlns:p14="http://schemas.microsoft.com/office/powerpoint/2010/main" val="25155420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714F32-1C02-4D88-A8BD-21183631CB17}"/>
              </a:ext>
            </a:extLst>
          </p:cNvPr>
          <p:cNvSpPr>
            <a:spLocks noGrp="1"/>
          </p:cNvSpPr>
          <p:nvPr>
            <p:ph type="title"/>
          </p:nvPr>
        </p:nvSpPr>
        <p:spPr>
          <a:xfrm>
            <a:off x="3644679" y="359260"/>
            <a:ext cx="6177036" cy="1320800"/>
          </a:xfrm>
        </p:spPr>
        <p:txBody>
          <a:bodyPr>
            <a:normAutofit/>
          </a:bodyPr>
          <a:lstStyle/>
          <a:p>
            <a:r>
              <a:rPr lang="en-US" dirty="0"/>
              <a:t>Open Street Map Geometry</a:t>
            </a:r>
          </a:p>
        </p:txBody>
      </p:sp>
      <p:pic>
        <p:nvPicPr>
          <p:cNvPr id="6" name="Picture 5" descr="A picture containing device&#10;&#10;Description automatically generated">
            <a:extLst>
              <a:ext uri="{FF2B5EF4-FFF2-40B4-BE49-F238E27FC236}">
                <a16:creationId xmlns:a16="http://schemas.microsoft.com/office/drawing/2014/main" id="{AEADF779-8B8E-4137-8B11-678513CCD7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7333" y="1342987"/>
            <a:ext cx="3150527" cy="1134972"/>
          </a:xfrm>
          <a:prstGeom prst="rect">
            <a:avLst/>
          </a:prstGeom>
        </p:spPr>
      </p:pic>
      <p:sp>
        <p:nvSpPr>
          <p:cNvPr id="3" name="Content Placeholder 2">
            <a:extLst>
              <a:ext uri="{FF2B5EF4-FFF2-40B4-BE49-F238E27FC236}">
                <a16:creationId xmlns:a16="http://schemas.microsoft.com/office/drawing/2014/main" id="{B64D2CB4-3A8F-4071-B9FA-FE01914F1E02}"/>
              </a:ext>
            </a:extLst>
          </p:cNvPr>
          <p:cNvSpPr>
            <a:spLocks noGrp="1"/>
          </p:cNvSpPr>
          <p:nvPr>
            <p:ph idx="1"/>
          </p:nvPr>
        </p:nvSpPr>
        <p:spPr>
          <a:xfrm>
            <a:off x="4056462" y="1342987"/>
            <a:ext cx="6809334" cy="5583107"/>
          </a:xfrm>
        </p:spPr>
        <p:txBody>
          <a:bodyPr>
            <a:normAutofit/>
          </a:bodyPr>
          <a:lstStyle/>
          <a:p>
            <a:pPr>
              <a:buFont typeface="Courier New" panose="02070309020205020404" pitchFamily="49" charset="0"/>
              <a:buChar char="o"/>
            </a:pPr>
            <a:r>
              <a:rPr lang="en-US" sz="2600" dirty="0"/>
              <a:t>Extraction of Way Points of Roads from Overpass </a:t>
            </a:r>
            <a:r>
              <a:rPr lang="en-US" sz="2600" dirty="0" err="1"/>
              <a:t>api</a:t>
            </a:r>
            <a:r>
              <a:rPr lang="en-US" sz="2600" dirty="0"/>
              <a:t>.</a:t>
            </a:r>
          </a:p>
          <a:p>
            <a:pPr marL="0" indent="0">
              <a:buNone/>
            </a:pPr>
            <a:endParaRPr lang="en-US" sz="2600" dirty="0"/>
          </a:p>
          <a:p>
            <a:pPr marL="0" indent="0">
              <a:buNone/>
            </a:pPr>
            <a:endParaRPr lang="en-US" sz="2600" dirty="0"/>
          </a:p>
          <a:p>
            <a:pPr marL="0" indent="0">
              <a:buNone/>
            </a:pPr>
            <a:endParaRPr lang="en-US" sz="2600" dirty="0"/>
          </a:p>
          <a:p>
            <a:pPr marL="0" indent="0">
              <a:buNone/>
            </a:pPr>
            <a:endParaRPr lang="en-US" sz="2600" dirty="0"/>
          </a:p>
          <a:p>
            <a:pPr>
              <a:buFont typeface="Wingdings" panose="05000000000000000000" pitchFamily="2" charset="2"/>
              <a:buChar char="v"/>
            </a:pPr>
            <a:r>
              <a:rPr lang="en-US" sz="2600" dirty="0"/>
              <a:t>Preprocessing of open street map</a:t>
            </a:r>
          </a:p>
          <a:p>
            <a:pPr>
              <a:buFont typeface="Wingdings" panose="05000000000000000000" pitchFamily="2" charset="2"/>
              <a:buChar char="v"/>
            </a:pPr>
            <a:r>
              <a:rPr lang="en-US" sz="2600" dirty="0"/>
              <a:t>Creation road Graph and removing non connected roads. </a:t>
            </a:r>
          </a:p>
          <a:p>
            <a:pPr marL="0" indent="0">
              <a:buNone/>
            </a:pPr>
            <a:endParaRPr lang="en-US" dirty="0"/>
          </a:p>
          <a:p>
            <a:endParaRPr lang="en-US" dirty="0"/>
          </a:p>
          <a:p>
            <a:endParaRPr lang="en-US" dirty="0"/>
          </a:p>
          <a:p>
            <a:endParaRPr lang="en-US" dirty="0"/>
          </a:p>
          <a:p>
            <a:endParaRPr lang="en-US" dirty="0"/>
          </a:p>
        </p:txBody>
      </p:sp>
      <p:pic>
        <p:nvPicPr>
          <p:cNvPr id="7" name="Picture 6">
            <a:extLst>
              <a:ext uri="{FF2B5EF4-FFF2-40B4-BE49-F238E27FC236}">
                <a16:creationId xmlns:a16="http://schemas.microsoft.com/office/drawing/2014/main" id="{104F528D-DDCA-4B61-9FDE-947DC66E236D}"/>
              </a:ext>
            </a:extLst>
          </p:cNvPr>
          <p:cNvPicPr>
            <a:picLocks noChangeAspect="1"/>
          </p:cNvPicPr>
          <p:nvPr/>
        </p:nvPicPr>
        <p:blipFill>
          <a:blip r:embed="rId3"/>
          <a:stretch>
            <a:fillRect/>
          </a:stretch>
        </p:blipFill>
        <p:spPr>
          <a:xfrm>
            <a:off x="860516" y="3439020"/>
            <a:ext cx="2784163" cy="2602341"/>
          </a:xfrm>
          <a:prstGeom prst="rect">
            <a:avLst/>
          </a:prstGeom>
        </p:spPr>
      </p:pic>
    </p:spTree>
    <p:extLst>
      <p:ext uri="{BB962C8B-B14F-4D97-AF65-F5344CB8AC3E}">
        <p14:creationId xmlns:p14="http://schemas.microsoft.com/office/powerpoint/2010/main" val="17073634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C79C68-A1D6-48D0-AD6D-284AB71B5CD5}"/>
              </a:ext>
            </a:extLst>
          </p:cNvPr>
          <p:cNvSpPr>
            <a:spLocks noGrp="1"/>
          </p:cNvSpPr>
          <p:nvPr>
            <p:ph type="title"/>
          </p:nvPr>
        </p:nvSpPr>
        <p:spPr/>
        <p:txBody>
          <a:bodyPr/>
          <a:lstStyle/>
          <a:p>
            <a:r>
              <a:rPr lang="en-US" dirty="0"/>
              <a:t>Finding Roads in Open Street Map</a:t>
            </a:r>
          </a:p>
        </p:txBody>
      </p:sp>
      <p:sp>
        <p:nvSpPr>
          <p:cNvPr id="3" name="Content Placeholder 2">
            <a:extLst>
              <a:ext uri="{FF2B5EF4-FFF2-40B4-BE49-F238E27FC236}">
                <a16:creationId xmlns:a16="http://schemas.microsoft.com/office/drawing/2014/main" id="{4FF4597A-EE13-47BC-9999-FC558B577A7E}"/>
              </a:ext>
            </a:extLst>
          </p:cNvPr>
          <p:cNvSpPr>
            <a:spLocks noGrp="1"/>
          </p:cNvSpPr>
          <p:nvPr>
            <p:ph idx="1"/>
          </p:nvPr>
        </p:nvSpPr>
        <p:spPr>
          <a:xfrm>
            <a:off x="677334" y="1384183"/>
            <a:ext cx="8596668" cy="4657179"/>
          </a:xfrm>
        </p:spPr>
        <p:txBody>
          <a:bodyPr/>
          <a:lstStyle/>
          <a:p>
            <a:pPr marL="57150" indent="0">
              <a:buNone/>
            </a:pPr>
            <a:r>
              <a:rPr lang="en-US" sz="2400" dirty="0"/>
              <a:t>Querying the Graph for Type of Intersection</a:t>
            </a:r>
          </a:p>
          <a:p>
            <a:pPr lvl="1">
              <a:buFont typeface="Wingdings" panose="05000000000000000000" pitchFamily="2" charset="2"/>
              <a:buChar char="§"/>
            </a:pPr>
            <a:r>
              <a:rPr lang="en-US" sz="2400" dirty="0"/>
              <a:t>Number of Lanes</a:t>
            </a:r>
          </a:p>
          <a:p>
            <a:pPr lvl="1">
              <a:buFont typeface="Wingdings" panose="05000000000000000000" pitchFamily="2" charset="2"/>
              <a:buChar char="§"/>
            </a:pPr>
            <a:r>
              <a:rPr lang="en-US" sz="2400" dirty="0"/>
              <a:t>Width of Roads</a:t>
            </a:r>
          </a:p>
          <a:p>
            <a:pPr lvl="1">
              <a:buFont typeface="Wingdings" panose="05000000000000000000" pitchFamily="2" charset="2"/>
              <a:buChar char="§"/>
            </a:pPr>
            <a:r>
              <a:rPr lang="en-US" sz="2400" dirty="0"/>
              <a:t>Type of Intersection</a:t>
            </a:r>
          </a:p>
          <a:p>
            <a:pPr marL="1485900" lvl="2" indent="-571500">
              <a:buFont typeface="+mj-lt"/>
              <a:buAutoNum type="romanLcPeriod"/>
            </a:pPr>
            <a:r>
              <a:rPr lang="en-US" sz="2400" dirty="0"/>
              <a:t>3-way Intersection</a:t>
            </a:r>
          </a:p>
          <a:p>
            <a:pPr marL="1485900" lvl="2" indent="-571500">
              <a:buFont typeface="+mj-lt"/>
              <a:buAutoNum type="romanLcPeriod"/>
            </a:pPr>
            <a:r>
              <a:rPr lang="en-US" sz="2400" dirty="0"/>
              <a:t>4-way Intersection</a:t>
            </a:r>
          </a:p>
          <a:p>
            <a:pPr marL="914400" lvl="2" indent="0">
              <a:buNone/>
            </a:pPr>
            <a:endParaRPr lang="en-US" sz="2400" dirty="0"/>
          </a:p>
          <a:p>
            <a:pPr marL="914400" lvl="2" indent="0">
              <a:buNone/>
            </a:pPr>
            <a:endParaRPr lang="en-US" sz="2400" dirty="0"/>
          </a:p>
          <a:p>
            <a:pPr marL="685800" indent="-571500">
              <a:buFont typeface="Courier New" panose="02070309020205020404" pitchFamily="49" charset="0"/>
              <a:buChar char="o"/>
            </a:pPr>
            <a:r>
              <a:rPr lang="en-US" sz="2400" dirty="0"/>
              <a:t>One or multiple instance of roads Geometry</a:t>
            </a:r>
          </a:p>
          <a:p>
            <a:endParaRPr lang="en-US" dirty="0"/>
          </a:p>
        </p:txBody>
      </p:sp>
      <p:pic>
        <p:nvPicPr>
          <p:cNvPr id="5" name="Picture 4">
            <a:extLst>
              <a:ext uri="{FF2B5EF4-FFF2-40B4-BE49-F238E27FC236}">
                <a16:creationId xmlns:a16="http://schemas.microsoft.com/office/drawing/2014/main" id="{4E2735DC-532B-4213-A887-B220B8978B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33939" y="1930400"/>
            <a:ext cx="4641907" cy="3268044"/>
          </a:xfrm>
          <a:prstGeom prst="rect">
            <a:avLst/>
          </a:prstGeom>
        </p:spPr>
      </p:pic>
    </p:spTree>
    <p:extLst>
      <p:ext uri="{BB962C8B-B14F-4D97-AF65-F5344CB8AC3E}">
        <p14:creationId xmlns:p14="http://schemas.microsoft.com/office/powerpoint/2010/main" val="9370979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7620DD-2667-4830-8BCD-2944AB7044BB}"/>
              </a:ext>
            </a:extLst>
          </p:cNvPr>
          <p:cNvSpPr>
            <a:spLocks noGrp="1"/>
          </p:cNvSpPr>
          <p:nvPr>
            <p:ph type="title"/>
          </p:nvPr>
        </p:nvSpPr>
        <p:spPr/>
        <p:txBody>
          <a:bodyPr/>
          <a:lstStyle/>
          <a:p>
            <a:r>
              <a:rPr lang="en-US" dirty="0" err="1"/>
              <a:t>BeamNG</a:t>
            </a:r>
            <a:r>
              <a:rPr lang="en-US" dirty="0"/>
              <a:t> Simulation Creation</a:t>
            </a:r>
          </a:p>
        </p:txBody>
      </p:sp>
      <p:sp>
        <p:nvSpPr>
          <p:cNvPr id="3" name="Content Placeholder 2">
            <a:extLst>
              <a:ext uri="{FF2B5EF4-FFF2-40B4-BE49-F238E27FC236}">
                <a16:creationId xmlns:a16="http://schemas.microsoft.com/office/drawing/2014/main" id="{69588B8C-0B09-4E9A-AC76-F0EA487C2735}"/>
              </a:ext>
            </a:extLst>
          </p:cNvPr>
          <p:cNvSpPr>
            <a:spLocks noGrp="1"/>
          </p:cNvSpPr>
          <p:nvPr>
            <p:ph idx="1"/>
          </p:nvPr>
        </p:nvSpPr>
        <p:spPr>
          <a:xfrm>
            <a:off x="677334" y="1614791"/>
            <a:ext cx="8596668" cy="4426571"/>
          </a:xfrm>
        </p:spPr>
        <p:txBody>
          <a:bodyPr/>
          <a:lstStyle/>
          <a:p>
            <a:r>
              <a:rPr lang="en-US" dirty="0"/>
              <a:t>Direction of road.</a:t>
            </a:r>
          </a:p>
          <a:p>
            <a:r>
              <a:rPr lang="en-US" dirty="0"/>
              <a:t>Number of lanes</a:t>
            </a:r>
          </a:p>
          <a:p>
            <a:r>
              <a:rPr lang="en-US" dirty="0"/>
              <a:t>Length of each road.</a:t>
            </a:r>
          </a:p>
          <a:p>
            <a:r>
              <a:rPr lang="en-US" dirty="0"/>
              <a:t> Angle between connected roads.</a:t>
            </a:r>
          </a:p>
          <a:p>
            <a:endParaRPr lang="en-US" dirty="0"/>
          </a:p>
          <a:p>
            <a:endParaRPr lang="en-US" dirty="0"/>
          </a:p>
          <a:p>
            <a:endParaRPr lang="en-US" dirty="0"/>
          </a:p>
          <a:p>
            <a:pPr marL="0" indent="0">
              <a:buNone/>
            </a:pPr>
            <a:r>
              <a:rPr lang="en-US" b="1" dirty="0"/>
              <a:t>OSM -&gt; </a:t>
            </a:r>
            <a:r>
              <a:rPr lang="en-US" b="1" dirty="0" err="1"/>
              <a:t>BeamNG</a:t>
            </a:r>
            <a:endParaRPr lang="en-US" b="1" dirty="0"/>
          </a:p>
          <a:p>
            <a:pPr marL="0" indent="0">
              <a:buNone/>
            </a:pPr>
            <a:r>
              <a:rPr lang="en-US" dirty="0"/>
              <a:t>(T-Intersection)</a:t>
            </a:r>
          </a:p>
        </p:txBody>
      </p:sp>
      <p:pic>
        <p:nvPicPr>
          <p:cNvPr id="5" name="Picture 4">
            <a:extLst>
              <a:ext uri="{FF2B5EF4-FFF2-40B4-BE49-F238E27FC236}">
                <a16:creationId xmlns:a16="http://schemas.microsoft.com/office/drawing/2014/main" id="{E95A8B0B-703C-463F-ACC3-EAA4C39AAE49}"/>
              </a:ext>
            </a:extLst>
          </p:cNvPr>
          <p:cNvPicPr>
            <a:picLocks noChangeAspect="1"/>
          </p:cNvPicPr>
          <p:nvPr/>
        </p:nvPicPr>
        <p:blipFill rotWithShape="1">
          <a:blip r:embed="rId2">
            <a:extLst>
              <a:ext uri="{28A0092B-C50C-407E-A947-70E740481C1C}">
                <a14:useLocalDpi xmlns:a14="http://schemas.microsoft.com/office/drawing/2010/main" val="0"/>
              </a:ext>
            </a:extLst>
          </a:blip>
          <a:srcRect l="8366" t="11833" r="16069" b="17022"/>
          <a:stretch/>
        </p:blipFill>
        <p:spPr>
          <a:xfrm>
            <a:off x="3220001" y="3321231"/>
            <a:ext cx="6493079" cy="3346390"/>
          </a:xfrm>
          <a:prstGeom prst="rect">
            <a:avLst/>
          </a:prstGeom>
        </p:spPr>
      </p:pic>
      <p:pic>
        <p:nvPicPr>
          <p:cNvPr id="6" name="Picture 5" descr="A view of the side of a mountain road&#10;&#10;Description automatically generated">
            <a:extLst>
              <a:ext uri="{FF2B5EF4-FFF2-40B4-BE49-F238E27FC236}">
                <a16:creationId xmlns:a16="http://schemas.microsoft.com/office/drawing/2014/main" id="{2B36596B-FD21-4927-A8AA-09F343E061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82468" y="458247"/>
            <a:ext cx="1841426" cy="811753"/>
          </a:xfrm>
          <a:prstGeom prst="rect">
            <a:avLst/>
          </a:prstGeom>
        </p:spPr>
      </p:pic>
    </p:spTree>
    <p:extLst>
      <p:ext uri="{BB962C8B-B14F-4D97-AF65-F5344CB8AC3E}">
        <p14:creationId xmlns:p14="http://schemas.microsoft.com/office/powerpoint/2010/main" val="504474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Facet">
  <a:themeElements>
    <a:clrScheme name="Red Orange">
      <a:dk1>
        <a:sysClr val="windowText" lastClr="000000"/>
      </a:dk1>
      <a:lt1>
        <a:sysClr val="window" lastClr="FFFFFF"/>
      </a:lt1>
      <a:dk2>
        <a:srgbClr val="505046"/>
      </a:dk2>
      <a:lt2>
        <a:srgbClr val="EEECE1"/>
      </a:lt2>
      <a:accent1>
        <a:srgbClr val="E84C22"/>
      </a:accent1>
      <a:accent2>
        <a:srgbClr val="FFBD47"/>
      </a:accent2>
      <a:accent3>
        <a:srgbClr val="B64926"/>
      </a:accent3>
      <a:accent4>
        <a:srgbClr val="FF8427"/>
      </a:accent4>
      <a:accent5>
        <a:srgbClr val="CC9900"/>
      </a:accent5>
      <a:accent6>
        <a:srgbClr val="B22600"/>
      </a:accent6>
      <a:hlink>
        <a:srgbClr val="CC9900"/>
      </a:hlink>
      <a:folHlink>
        <a:srgbClr val="666699"/>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otalTime>193</TotalTime>
  <Words>570</Words>
  <Application>Microsoft Office PowerPoint</Application>
  <PresentationFormat>Widescreen</PresentationFormat>
  <Paragraphs>115</Paragraphs>
  <Slides>14</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14</vt:i4>
      </vt:variant>
    </vt:vector>
  </HeadingPairs>
  <TitlesOfParts>
    <vt:vector size="21" baseType="lpstr">
      <vt:lpstr>Arial</vt:lpstr>
      <vt:lpstr>Calibri</vt:lpstr>
      <vt:lpstr>Courier New</vt:lpstr>
      <vt:lpstr>Trebuchet MS</vt:lpstr>
      <vt:lpstr>Wingdings</vt:lpstr>
      <vt:lpstr>Wingdings 3</vt:lpstr>
      <vt:lpstr>Facet</vt:lpstr>
      <vt:lpstr>AUTOMATIC DRIVING SIMULATION GENERATION TO EXPLORE PARAMETERS OF CRASH SCENARIOS IN SELF DRIVING CARS</vt:lpstr>
      <vt:lpstr>Motivation</vt:lpstr>
      <vt:lpstr>Problem Statement</vt:lpstr>
      <vt:lpstr>Proposed Solution</vt:lpstr>
      <vt:lpstr>Natural Language Processing</vt:lpstr>
      <vt:lpstr>Pre-Crash and Crash Event Data (AC3R)</vt:lpstr>
      <vt:lpstr>Open Street Map Geometry</vt:lpstr>
      <vt:lpstr>Finding Roads in Open Street Map</vt:lpstr>
      <vt:lpstr>BeamNG Simulation Creation</vt:lpstr>
      <vt:lpstr>Vehicle State Extaction</vt:lpstr>
      <vt:lpstr>Genetic Algorithm</vt:lpstr>
      <vt:lpstr>Multi-Objective Fitness Function</vt:lpstr>
      <vt:lpstr>Evaluation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AUTOMATIC DRIVING SIMULATION GENERATION TO EXPLORE PARAMETERS OF CRASH SCENARIOS IN SELF DRIVING CARS</dc:title>
  <dc:creator>sameed tariq</dc:creator>
  <cp:lastModifiedBy>sameed tariq</cp:lastModifiedBy>
  <cp:revision>9</cp:revision>
  <dcterms:created xsi:type="dcterms:W3CDTF">2019-07-14T11:14:39Z</dcterms:created>
  <dcterms:modified xsi:type="dcterms:W3CDTF">2019-07-14T14:27:52Z</dcterms:modified>
</cp:coreProperties>
</file>